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4" r:id="rId2"/>
    <p:sldMasterId id="2147483658" r:id="rId3"/>
    <p:sldMasterId id="2147483660" r:id="rId4"/>
    <p:sldMasterId id="2147483662" r:id="rId5"/>
    <p:sldMasterId id="2147483935" r:id="rId6"/>
    <p:sldMasterId id="2147483947" r:id="rId7"/>
  </p:sldMasterIdLst>
  <p:notesMasterIdLst>
    <p:notesMasterId r:id="rId59"/>
  </p:notesMasterIdLst>
  <p:sldIdLst>
    <p:sldId id="256" r:id="rId8"/>
    <p:sldId id="257" r:id="rId9"/>
    <p:sldId id="258" r:id="rId10"/>
    <p:sldId id="259" r:id="rId11"/>
    <p:sldId id="263" r:id="rId12"/>
    <p:sldId id="271" r:id="rId13"/>
    <p:sldId id="268" r:id="rId14"/>
    <p:sldId id="269" r:id="rId15"/>
    <p:sldId id="300" r:id="rId16"/>
    <p:sldId id="301" r:id="rId17"/>
    <p:sldId id="273" r:id="rId18"/>
    <p:sldId id="270" r:id="rId19"/>
    <p:sldId id="260" r:id="rId20"/>
    <p:sldId id="261" r:id="rId21"/>
    <p:sldId id="286" r:id="rId22"/>
    <p:sldId id="262" r:id="rId23"/>
    <p:sldId id="287" r:id="rId24"/>
    <p:sldId id="288" r:id="rId25"/>
    <p:sldId id="289" r:id="rId26"/>
    <p:sldId id="290" r:id="rId27"/>
    <p:sldId id="264" r:id="rId28"/>
    <p:sldId id="285" r:id="rId29"/>
    <p:sldId id="291" r:id="rId30"/>
    <p:sldId id="292" r:id="rId31"/>
    <p:sldId id="279" r:id="rId32"/>
    <p:sldId id="265" r:id="rId33"/>
    <p:sldId id="284" r:id="rId34"/>
    <p:sldId id="266" r:id="rId35"/>
    <p:sldId id="280" r:id="rId36"/>
    <p:sldId id="281" r:id="rId37"/>
    <p:sldId id="267" r:id="rId38"/>
    <p:sldId id="272" r:id="rId39"/>
    <p:sldId id="274" r:id="rId40"/>
    <p:sldId id="293" r:id="rId41"/>
    <p:sldId id="299" r:id="rId42"/>
    <p:sldId id="275" r:id="rId43"/>
    <p:sldId id="276" r:id="rId44"/>
    <p:sldId id="294" r:id="rId45"/>
    <p:sldId id="295" r:id="rId46"/>
    <p:sldId id="296" r:id="rId47"/>
    <p:sldId id="297" r:id="rId48"/>
    <p:sldId id="298" r:id="rId49"/>
    <p:sldId id="277" r:id="rId50"/>
    <p:sldId id="302" r:id="rId51"/>
    <p:sldId id="278" r:id="rId52"/>
    <p:sldId id="303" r:id="rId53"/>
    <p:sldId id="304" r:id="rId54"/>
    <p:sldId id="305" r:id="rId55"/>
    <p:sldId id="306" r:id="rId56"/>
    <p:sldId id="282" r:id="rId57"/>
    <p:sldId id="283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99FF"/>
    <a:srgbClr val="00FF00"/>
    <a:srgbClr val="EB4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4" d="100"/>
          <a:sy n="34" d="100"/>
        </p:scale>
        <p:origin x="-1546" y="-10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3A155-EE87-4574-99C4-072AC0733F6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E011-FDA9-4346-9CB9-DAE140E99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4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E011-FDA9-4346-9CB9-DAE140E9955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Правка образца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D5F4-E4E5-4DFE-B48A-5D92AAB66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C3EA5-531C-400D-94DD-4F0367449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D229F-B6D1-466A-930E-98CA3286B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2614B-995E-48E1-B098-823485963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0D612-8A49-4AEE-AF86-9CF89FB6B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5E3E-4D53-48C5-999E-F03D96A20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6F26-1967-4744-BB39-8344D648B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A8C83-70A2-4ECE-B496-F3A7E40B1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53773-B02F-4262-A06F-7F14C68B0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4386-588E-4EF5-9B66-D6C3A198E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012C-98B3-41D7-8BEC-42EE649FC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A1B37-5D69-414D-937B-DDE62856B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E86BC-2847-4542-80A6-84E62E04D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ECCDE-A56A-46E5-8FB1-C388782EC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766E-941D-4B91-999F-7D8EE4452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</p:grpSp>
      </p:grpSp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A5AE-4B96-409C-B604-657D1F537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10D5A-808F-4512-BB79-59A862A93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B1FF-D189-41F3-9AEF-6FF96FFFC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2A945-B366-4886-B702-5927D11FA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616B1-EDC8-4E30-AFFD-7370EDECE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F8682-DAED-4FA8-8F53-CF0B4FCBF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2196-5FE1-42E7-A450-B4ED864FA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ACD37-E31A-4BF5-B502-CE5749AB1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FE419-2754-4363-9837-55A00A1CA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22098-C282-4055-B733-8AAF7B019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536AB-2BF4-4777-817F-54B324489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1791E-5F65-4A69-8875-14BD1FF3D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ru-RU" sz="2400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ru-RU" sz="2400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ru-RU" sz="2400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42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6E0A-1C63-48FC-9087-5C623F000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C8F20-CC5D-484A-B531-3FDDBCDD9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220BE-EFB2-4B54-8D11-2826EAC75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844C-8BEF-4836-870E-C48D340A4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75265-52CC-403C-9557-00FA09ABC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32DB-564C-4A1F-9F24-1DA576B06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B717D-C4C8-43E3-B642-8E42CDD0B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4E437-B8D5-478E-B260-4786D8BBB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EA114-FD95-49F5-8DA0-220FBA32D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6894-C466-4897-A95D-CFB0D9072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F7B0-8D66-4F3D-90E9-1DD93D307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83AB8-D237-4EF1-B637-9A8D572C7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D078D-1943-460B-9C3A-62E42E2D9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676172-0BA4-484A-AAFB-AE0EC5005E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8ED69C-6E6F-4D91-82CA-1DEC839505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4621BF-5109-4F2E-8C8A-7B6ACCBB16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3BB3E5-1891-4A69-95CC-8332235260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47CD3-0922-47ED-A6A5-23B9DF9CA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F5566B-F6BB-4274-8A94-93EADBB7D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DD081D-F4A0-47D0-9E12-F9FAF2F53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AB6522-E8EA-400C-B65A-A334C08F85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E81C14-36C7-499D-B253-C5DE82E084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9E2FF7-C81A-426A-8195-AC2895BE7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E03FE5-9BC9-4C57-9414-9E3F1C179A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DB287-70F5-4903-BF7C-D453CB87D3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2676172-0BA4-484A-AAFB-AE0EC5005E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88ED69C-6E6F-4D91-82CA-1DEC839505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621BF-5109-4F2E-8C8A-7B6ACCBB16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6715-E9DD-431C-B44C-FFB005450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BB3E5-1891-4A69-95CC-8332235260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9F5566B-F6BB-4274-8A94-93EADBB7D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D081D-F4A0-47D0-9E12-F9FAF2F53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B6522-E8EA-400C-B65A-A334C08F85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81C14-36C7-499D-B253-C5DE82E084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E2FF7-C81A-426A-8195-AC2895BE7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03FE5-9BC9-4C57-9414-9E3F1C179A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DB287-70F5-4903-BF7C-D453CB87D3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DACAE-332F-4376-9D89-592341E5C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46D5-3C3D-4F66-8059-E12045F67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7172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7175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18C0F5F1-6BB5-4DE0-A94A-2C5CEBB4E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1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C5E5B221-CA16-4258-BF61-B9BEC08A3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741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743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3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3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743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3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3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743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3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3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4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4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4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4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4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744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745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745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746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8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9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9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2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2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2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7B4513F6-5CD6-472A-B832-2BE1AD149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  <p:grpSp>
          <p:nvGrpSpPr>
            <p:cNvPr id="513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32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ru-RU" sz="2400"/>
              </a:p>
            </p:txBody>
          </p:sp>
          <p:sp>
            <p:nvSpPr>
              <p:cNvPr id="532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</a:defRPr>
            </a:lvl1pPr>
          </a:lstStyle>
          <a:p>
            <a:pPr>
              <a:defRPr/>
            </a:pPr>
            <a:fld id="{3D5DCDC2-E0DB-480F-BD43-4F4BFD6DA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9395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9396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9397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9398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9399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59402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3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6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59405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6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7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59408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9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8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59411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12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14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8C0F5F1-6BB5-4DE0-A94A-2C5CEBB4E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8C0F5F1-6BB5-4DE0-A94A-2C5CEBB4E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Острая гнойная хирургическая инфекция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629400" cy="1295400"/>
          </a:xfrm>
        </p:spPr>
        <p:txBody>
          <a:bodyPr/>
          <a:lstStyle/>
          <a:p>
            <a:pPr eaLnBrk="1" hangingPunct="1"/>
            <a:r>
              <a:rPr lang="ru-RU" sz="4000" b="1" smtClean="0"/>
              <a:t>Профессор П.П. КУРЛАЕВ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733800" y="1031875"/>
            <a:ext cx="1848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4800" b="1" smtClean="0"/>
              <a:t>2020</a:t>
            </a:r>
            <a:r>
              <a:rPr kumimoji="0" lang="en-US" sz="4800" b="1" dirty="0" smtClean="0"/>
              <a:t> </a:t>
            </a:r>
            <a:r>
              <a:rPr kumimoji="0" lang="ru-RU" sz="4800" b="1" dirty="0" smtClean="0"/>
              <a:t>г</a:t>
            </a:r>
            <a:endParaRPr kumimoji="0"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571488"/>
            <a:ext cx="7491412" cy="1143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sz="4000" b="1" dirty="0" smtClean="0"/>
              <a:t>Местные изменения при инфекции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479925" y="2528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2071670" y="2500306"/>
            <a:ext cx="6429420" cy="230832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Отек, </a:t>
            </a:r>
            <a:r>
              <a:rPr lang="ru-RU" sz="4800" b="1" dirty="0" smtClean="0"/>
              <a:t>гиперемия, </a:t>
            </a:r>
            <a:endParaRPr lang="ru-RU" sz="4800" b="1" dirty="0"/>
          </a:p>
          <a:p>
            <a:pPr algn="ctr"/>
            <a:r>
              <a:rPr lang="ru-RU" sz="4800" b="1" dirty="0"/>
              <a:t>боль,</a:t>
            </a:r>
            <a:r>
              <a:rPr lang="en-US" sz="4800" b="1" dirty="0">
                <a:cs typeface="Times New Roman" pitchFamily="18" charset="0"/>
              </a:rPr>
              <a:t>T</a:t>
            </a:r>
            <a:r>
              <a:rPr lang="ru-RU" sz="4800" b="1" dirty="0">
                <a:cs typeface="Times New Roman" pitchFamily="18" charset="0"/>
              </a:rPr>
              <a:t>, нарушение </a:t>
            </a:r>
          </a:p>
          <a:p>
            <a:pPr algn="ctr"/>
            <a:r>
              <a:rPr lang="ru-RU" sz="4800" b="1" dirty="0">
                <a:cs typeface="Times New Roman" pitchFamily="18" charset="0"/>
              </a:rPr>
              <a:t>функции</a:t>
            </a:r>
            <a:r>
              <a:rPr lang="ru-RU" sz="4800" b="1" dirty="0"/>
              <a:t>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Функции воспалительного очага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1676400"/>
            <a:ext cx="7491412" cy="4562475"/>
          </a:xfrm>
          <a:solidFill>
            <a:srgbClr val="00FF00"/>
          </a:solidFill>
        </p:spPr>
        <p:txBody>
          <a:bodyPr/>
          <a:lstStyle/>
          <a:p>
            <a:pPr marL="609600" indent="-609600" eaLnBrk="1" hangingPunct="1">
              <a:buNone/>
            </a:pPr>
            <a:r>
              <a:rPr lang="ru-RU" sz="4000" dirty="0" smtClean="0"/>
              <a:t>1. Локализующая,</a:t>
            </a:r>
          </a:p>
          <a:p>
            <a:pPr marL="609600" indent="-609600" eaLnBrk="1" hangingPunct="1">
              <a:buNone/>
            </a:pPr>
            <a:r>
              <a:rPr lang="ru-RU" sz="4000" dirty="0" smtClean="0"/>
              <a:t>     </a:t>
            </a:r>
            <a:r>
              <a:rPr lang="ru-RU" sz="4000" dirty="0" err="1" smtClean="0"/>
              <a:t>барьерно-фиксирующая</a:t>
            </a:r>
            <a:endParaRPr lang="ru-RU" sz="4000" dirty="0" smtClean="0"/>
          </a:p>
          <a:p>
            <a:pPr marL="609600" indent="-609600" eaLnBrk="1" hangingPunct="1">
              <a:buNone/>
            </a:pPr>
            <a:r>
              <a:rPr lang="ru-RU" sz="4000" dirty="0" smtClean="0"/>
              <a:t>2. Уничтожения</a:t>
            </a:r>
          </a:p>
          <a:p>
            <a:pPr marL="609600" indent="-609600" eaLnBrk="1" hangingPunct="1">
              <a:buNone/>
            </a:pPr>
            <a:r>
              <a:rPr lang="ru-RU" sz="4000" dirty="0" smtClean="0"/>
              <a:t>3. Очищения</a:t>
            </a:r>
          </a:p>
          <a:p>
            <a:pPr marL="609600" indent="-609600" eaLnBrk="1" hangingPunct="1">
              <a:buNone/>
            </a:pPr>
            <a:r>
              <a:rPr lang="ru-RU" sz="4000" dirty="0" smtClean="0"/>
              <a:t>4. Восполнения дефекта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chemeClr val="bg1"/>
                </a:solidFill>
              </a:rPr>
              <a:t>Воспаление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smtClean="0"/>
              <a:t>Гипергический тип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smtClean="0"/>
              <a:t>Нормергический тип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smtClean="0"/>
              <a:t>Гиперергический тип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smtClean="0"/>
              <a:t>Резистентность ткани к инфекции (хорошее кровоснабжение, высокая возможность регенерации)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b="1" smtClean="0"/>
              <a:t>Хирургическая инфекция (история)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01000" cy="4419600"/>
          </a:xfrm>
          <a:solidFill>
            <a:srgbClr val="00FFFF"/>
          </a:solidFill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3600" b="1" dirty="0" err="1" smtClean="0"/>
              <a:t>Доантибиотический</a:t>
            </a:r>
            <a:r>
              <a:rPr lang="ru-RU" sz="3600" b="1" dirty="0" smtClean="0"/>
              <a:t> период (стрептококки, диплококки)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Эра появления антибиотиков (стафилококки)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Современный период (</a:t>
            </a:r>
            <a:r>
              <a:rPr lang="ru-RU" sz="3600" b="1" dirty="0" err="1" smtClean="0"/>
              <a:t>грам</a:t>
            </a:r>
            <a:r>
              <a:rPr lang="ru-RU" sz="3600" b="1" dirty="0" smtClean="0"/>
              <a:t>−</a:t>
            </a:r>
          </a:p>
          <a:p>
            <a:pPr marL="609600" indent="-609600" eaLnBrk="1" hangingPunct="1">
              <a:buFontTx/>
              <a:buNone/>
            </a:pPr>
            <a:r>
              <a:rPr lang="ru-RU" sz="3600" b="1" dirty="0" err="1" smtClean="0"/>
              <a:t>микрофлора,неклостридиальные</a:t>
            </a:r>
            <a:endParaRPr lang="ru-RU" sz="3600" b="1" dirty="0" smtClean="0"/>
          </a:p>
          <a:p>
            <a:pPr marL="609600" indent="-609600" eaLnBrk="1" hangingPunct="1">
              <a:buFontTx/>
              <a:buNone/>
            </a:pPr>
            <a:r>
              <a:rPr lang="ru-RU" sz="3600" b="1" dirty="0" smtClean="0"/>
              <a:t>анаэробы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870700" cy="1828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4000" b="1" smtClean="0"/>
              <a:t>Особенности хирургической инфекции на современном этапе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915400" cy="4191000"/>
          </a:xfrm>
          <a:solidFill>
            <a:srgbClr val="00FFFF"/>
          </a:soli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600" b="1" dirty="0" smtClean="0"/>
              <a:t>Смена возбудителя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600" b="1" dirty="0" smtClean="0"/>
              <a:t>Вялотекущее течение заболеваний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600" b="1" dirty="0" smtClean="0"/>
              <a:t>Склонность к </a:t>
            </a:r>
            <a:r>
              <a:rPr lang="ru-RU" sz="3600" b="1" dirty="0" err="1" smtClean="0"/>
              <a:t>хронизации</a:t>
            </a:r>
            <a:endParaRPr lang="ru-RU" sz="3600" b="1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600" b="1" dirty="0" smtClean="0"/>
              <a:t>Открыты новые </a:t>
            </a:r>
            <a:r>
              <a:rPr lang="ru-RU" sz="3600" b="1" dirty="0" err="1" smtClean="0"/>
              <a:t>св-ва</a:t>
            </a:r>
            <a:r>
              <a:rPr lang="ru-RU" sz="3600" b="1" dirty="0" smtClean="0"/>
              <a:t> микроорганизмов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/>
              <a:t>(персистентные </a:t>
            </a:r>
            <a:r>
              <a:rPr lang="ru-RU" sz="3600" b="1" dirty="0" err="1" smtClean="0"/>
              <a:t>св-ва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био</a:t>
            </a:r>
            <a:r>
              <a:rPr lang="ru-RU" sz="3600" b="1" dirty="0" smtClean="0"/>
              <a:t> пленки, микробные сообщества)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>
              <a:defRPr/>
            </a:pPr>
            <a:r>
              <a:rPr lang="ru-RU" b="1" dirty="0" smtClean="0"/>
              <a:t>Новые виды микроорганизмов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763000" cy="3908762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742950" indent="-742950">
              <a:buFontTx/>
              <a:buAutoNum type="arabicPeriod"/>
              <a:defRPr/>
            </a:pPr>
            <a:r>
              <a:rPr lang="ru-RU" b="1" dirty="0" err="1"/>
              <a:t>Нанобактерии</a:t>
            </a:r>
            <a:r>
              <a:rPr lang="ru-RU" b="1" dirty="0"/>
              <a:t> – </a:t>
            </a:r>
            <a:r>
              <a:rPr lang="ru-RU" sz="3200" b="1" dirty="0"/>
              <a:t>на</a:t>
            </a:r>
            <a:r>
              <a:rPr lang="ru-RU" b="1" dirty="0"/>
              <a:t> </a:t>
            </a:r>
            <a:r>
              <a:rPr lang="ru-RU" sz="3200" b="1" dirty="0"/>
              <a:t>оболочках </a:t>
            </a:r>
          </a:p>
          <a:p>
            <a:pPr marL="514350" indent="-514350">
              <a:defRPr/>
            </a:pPr>
            <a:r>
              <a:rPr lang="ru-RU" sz="3200" b="1" dirty="0"/>
              <a:t>живых клеток и синтез минеральных веществ</a:t>
            </a:r>
          </a:p>
          <a:p>
            <a:pPr marL="514350" indent="-514350">
              <a:defRPr/>
            </a:pPr>
            <a:r>
              <a:rPr lang="ru-RU" b="1" dirty="0"/>
              <a:t>2. </a:t>
            </a:r>
            <a:r>
              <a:rPr lang="ru-RU" b="1" dirty="0" err="1"/>
              <a:t>Вироиды</a:t>
            </a:r>
            <a:r>
              <a:rPr lang="ru-RU" b="1" dirty="0"/>
              <a:t> </a:t>
            </a:r>
            <a:r>
              <a:rPr lang="ru-RU" b="1" dirty="0" smtClean="0"/>
              <a:t>–нет белка, только </a:t>
            </a:r>
            <a:r>
              <a:rPr lang="ru-RU" sz="3200" b="1" dirty="0"/>
              <a:t>нуклеиновая кислота</a:t>
            </a:r>
          </a:p>
          <a:p>
            <a:pPr marL="514350" indent="-514350">
              <a:defRPr/>
            </a:pPr>
            <a:r>
              <a:rPr lang="ru-RU" b="1" dirty="0"/>
              <a:t>3. </a:t>
            </a:r>
            <a:r>
              <a:rPr lang="ru-RU" b="1" dirty="0" err="1"/>
              <a:t>Прионы</a:t>
            </a:r>
            <a:r>
              <a:rPr lang="ru-RU" b="1" dirty="0"/>
              <a:t> – </a:t>
            </a:r>
            <a:r>
              <a:rPr lang="ru-RU" sz="3200" b="1" dirty="0"/>
              <a:t>активные белки, </a:t>
            </a:r>
            <a:r>
              <a:rPr lang="ru-RU" sz="3200" b="1" dirty="0" err="1"/>
              <a:t>губко-образная</a:t>
            </a:r>
            <a:r>
              <a:rPr lang="ru-RU" sz="3200" b="1" dirty="0"/>
              <a:t> </a:t>
            </a:r>
            <a:r>
              <a:rPr lang="ru-RU" sz="3200" b="1" dirty="0" smtClean="0"/>
              <a:t>энцефалопатия</a:t>
            </a:r>
          </a:p>
          <a:p>
            <a:pPr marL="514350" indent="-514350">
              <a:defRPr/>
            </a:pPr>
            <a:endParaRPr lang="ru-RU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477962"/>
          </a:xfrm>
          <a:solidFill>
            <a:srgbClr val="99CCFF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хирургической инфекции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914400" y="2133600"/>
            <a:ext cx="38862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острая</a:t>
            </a:r>
          </a:p>
        </p:txBody>
      </p:sp>
      <p:sp>
        <p:nvSpPr>
          <p:cNvPr id="18437" name="Oval 6"/>
          <p:cNvSpPr>
            <a:spLocks noChangeArrowheads="1"/>
          </p:cNvSpPr>
          <p:nvPr/>
        </p:nvSpPr>
        <p:spPr bwMode="auto">
          <a:xfrm>
            <a:off x="4953000" y="2133600"/>
            <a:ext cx="3886200" cy="1295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хроническая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762000" y="4572000"/>
            <a:ext cx="1752600" cy="1752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Специ-</a:t>
            </a:r>
          </a:p>
          <a:p>
            <a:pPr algn="ctr"/>
            <a:r>
              <a:rPr lang="ru-RU" sz="3600" b="1"/>
              <a:t>фичес-</a:t>
            </a:r>
          </a:p>
          <a:p>
            <a:pPr algn="ctr"/>
            <a:r>
              <a:rPr lang="ru-RU" sz="3600" b="1"/>
              <a:t>кая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5105400" y="4572000"/>
            <a:ext cx="1752600" cy="1676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Специ-</a:t>
            </a:r>
          </a:p>
          <a:p>
            <a:pPr algn="ctr"/>
            <a:r>
              <a:rPr lang="ru-RU" sz="3600" b="1"/>
              <a:t>фичес-</a:t>
            </a:r>
          </a:p>
          <a:p>
            <a:pPr algn="ctr"/>
            <a:r>
              <a:rPr lang="ru-RU" sz="3600" b="1"/>
              <a:t>кая</a:t>
            </a: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2743200" y="4572000"/>
            <a:ext cx="18288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Неспе-</a:t>
            </a:r>
          </a:p>
          <a:p>
            <a:pPr algn="ctr"/>
            <a:r>
              <a:rPr lang="ru-RU" sz="3600" b="1"/>
              <a:t>цифи-</a:t>
            </a:r>
          </a:p>
          <a:p>
            <a:pPr algn="ctr"/>
            <a:r>
              <a:rPr lang="ru-RU" sz="3600" b="1"/>
              <a:t>ческая</a:t>
            </a: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7086600" y="4572000"/>
            <a:ext cx="17526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Неспе-</a:t>
            </a:r>
          </a:p>
          <a:p>
            <a:pPr algn="ctr"/>
            <a:r>
              <a:rPr lang="ru-RU" sz="3600" b="1"/>
              <a:t>цифи-</a:t>
            </a:r>
          </a:p>
          <a:p>
            <a:pPr algn="ctr"/>
            <a:r>
              <a:rPr lang="ru-RU" sz="3600" b="1"/>
              <a:t>ческая</a:t>
            </a:r>
          </a:p>
        </p:txBody>
      </p:sp>
      <p:cxnSp>
        <p:nvCxnSpPr>
          <p:cNvPr id="18442" name="AutoShape 12"/>
          <p:cNvCxnSpPr>
            <a:cxnSpLocks noChangeShapeType="1"/>
            <a:stCxn id="18436" idx="4"/>
            <a:endCxn id="18438" idx="0"/>
          </p:cNvCxnSpPr>
          <p:nvPr/>
        </p:nvCxnSpPr>
        <p:spPr bwMode="auto">
          <a:xfrm flipH="1">
            <a:off x="1638300" y="3429000"/>
            <a:ext cx="1219200" cy="1143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3" name="AutoShape 13"/>
          <p:cNvCxnSpPr>
            <a:cxnSpLocks noChangeShapeType="1"/>
            <a:stCxn id="18436" idx="4"/>
            <a:endCxn id="18440" idx="0"/>
          </p:cNvCxnSpPr>
          <p:nvPr/>
        </p:nvCxnSpPr>
        <p:spPr bwMode="auto">
          <a:xfrm>
            <a:off x="2857500" y="3429000"/>
            <a:ext cx="800100" cy="1143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4" name="AutoShape 14"/>
          <p:cNvCxnSpPr>
            <a:cxnSpLocks noChangeShapeType="1"/>
            <a:stCxn id="18437" idx="4"/>
            <a:endCxn id="18439" idx="0"/>
          </p:cNvCxnSpPr>
          <p:nvPr/>
        </p:nvCxnSpPr>
        <p:spPr bwMode="auto">
          <a:xfrm flipH="1">
            <a:off x="5981700" y="3429000"/>
            <a:ext cx="914400" cy="1143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5" name="AutoShape 15"/>
          <p:cNvCxnSpPr>
            <a:cxnSpLocks noChangeShapeType="1"/>
            <a:stCxn id="18437" idx="4"/>
            <a:endCxn id="18441" idx="0"/>
          </p:cNvCxnSpPr>
          <p:nvPr/>
        </p:nvCxnSpPr>
        <p:spPr bwMode="auto">
          <a:xfrm>
            <a:off x="6896100" y="3429000"/>
            <a:ext cx="1066800" cy="1143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99CCFF"/>
          </a:solidFill>
        </p:spPr>
        <p:txBody>
          <a:bodyPr/>
          <a:lstStyle/>
          <a:p>
            <a:pPr algn="ctr" eaLnBrk="1" hangingPunct="1"/>
            <a:r>
              <a:rPr lang="ru-RU" b="1" dirty="0" smtClean="0">
                <a:latin typeface="Arial Black" pitchFamily="34" charset="0"/>
              </a:rPr>
              <a:t>Классификация хирургической инфекции</a:t>
            </a:r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533400" y="2133600"/>
            <a:ext cx="82296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Острая неспецифическая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3582412"/>
            <a:ext cx="3124200" cy="304698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Гнойная</a:t>
            </a:r>
          </a:p>
          <a:p>
            <a:pPr>
              <a:defRPr/>
            </a:pPr>
            <a:r>
              <a:rPr lang="ru-RU" b="1" dirty="0"/>
              <a:t>Гнилостная</a:t>
            </a:r>
          </a:p>
          <a:p>
            <a:pPr>
              <a:defRPr/>
            </a:pPr>
            <a:r>
              <a:rPr lang="ru-RU" b="1" dirty="0" smtClean="0"/>
              <a:t>Анаэробная</a:t>
            </a:r>
            <a:endParaRPr lang="en-US" b="1" dirty="0" smtClean="0"/>
          </a:p>
          <a:p>
            <a:pPr>
              <a:defRPr/>
            </a:pPr>
            <a:r>
              <a:rPr lang="ru-RU" sz="3600" b="1" dirty="0" smtClean="0"/>
              <a:t>(</a:t>
            </a:r>
            <a:r>
              <a:rPr lang="ru-RU" sz="3600" b="1" dirty="0" err="1" smtClean="0"/>
              <a:t>неклостри-диальная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sp>
        <p:nvSpPr>
          <p:cNvPr id="19461" name="TextBox 18"/>
          <p:cNvSpPr txBox="1">
            <a:spLocks noChangeArrowheads="1"/>
          </p:cNvSpPr>
          <p:nvPr/>
        </p:nvSpPr>
        <p:spPr bwMode="auto">
          <a:xfrm>
            <a:off x="3733800" y="3810000"/>
            <a:ext cx="5181600" cy="2554288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О. мастит, абсцесс,</a:t>
            </a:r>
          </a:p>
          <a:p>
            <a:r>
              <a:rPr lang="ru-RU" b="1" dirty="0"/>
              <a:t>флегмона, фурункул,</a:t>
            </a:r>
          </a:p>
          <a:p>
            <a:r>
              <a:rPr lang="ru-RU" b="1" dirty="0"/>
              <a:t>панариций, рожа,</a:t>
            </a:r>
          </a:p>
          <a:p>
            <a:r>
              <a:rPr lang="ru-RU" b="1" dirty="0"/>
              <a:t>гидраденит  и др.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477962"/>
          </a:xfrm>
          <a:prstGeom prst="rect">
            <a:avLst/>
          </a:prstGeom>
          <a:solidFill>
            <a:srgbClr val="99CCFF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Классификация хирургической инфекции</a:t>
            </a:r>
            <a:endParaRPr kumimoji="0" lang="ru-RU" sz="4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99CCFF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Arial Black" pitchFamily="34" charset="0"/>
                <a:cs typeface="Aharoni" pitchFamily="2" charset="-79"/>
              </a:rPr>
              <a:t>Классификация хирургической инфекции</a:t>
            </a:r>
          </a:p>
        </p:txBody>
      </p:sp>
      <p:sp>
        <p:nvSpPr>
          <p:cNvPr id="20483" name="Oval 4"/>
          <p:cNvSpPr>
            <a:spLocks noChangeArrowheads="1"/>
          </p:cNvSpPr>
          <p:nvPr/>
        </p:nvSpPr>
        <p:spPr bwMode="auto">
          <a:xfrm>
            <a:off x="533400" y="2133600"/>
            <a:ext cx="82296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Острая специфическая</a:t>
            </a:r>
          </a:p>
        </p:txBody>
      </p:sp>
      <p:sp>
        <p:nvSpPr>
          <p:cNvPr id="20484" name="TextBox 18"/>
          <p:cNvSpPr txBox="1">
            <a:spLocks noChangeArrowheads="1"/>
          </p:cNvSpPr>
          <p:nvPr/>
        </p:nvSpPr>
        <p:spPr bwMode="auto">
          <a:xfrm>
            <a:off x="609600" y="3810000"/>
            <a:ext cx="8153400" cy="1938338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Столбняк</a:t>
            </a:r>
          </a:p>
          <a:p>
            <a:r>
              <a:rPr lang="ru-RU" b="1"/>
              <a:t> Сибирская язва</a:t>
            </a:r>
          </a:p>
          <a:p>
            <a:endParaRPr lang="ru-RU" b="1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477962"/>
          </a:xfrm>
          <a:prstGeom prst="rect">
            <a:avLst/>
          </a:prstGeom>
          <a:solidFill>
            <a:srgbClr val="99CCFF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Классификация хирургической инфекции</a:t>
            </a:r>
            <a:endParaRPr kumimoji="0" lang="ru-RU" sz="4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99CCFF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Arial Black" pitchFamily="34" charset="0"/>
              </a:rPr>
              <a:t>Классификация хирургической инфекции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228600" y="1981200"/>
            <a:ext cx="8686800" cy="1676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хроническая </a:t>
            </a:r>
            <a:r>
              <a:rPr lang="ru-RU" sz="4400" b="1">
                <a:solidFill>
                  <a:schemeClr val="bg1"/>
                </a:solidFill>
              </a:rPr>
              <a:t>неспецифическая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838200" y="3810000"/>
            <a:ext cx="7543800" cy="2554288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Хронический мастит, хронический абсцесс,</a:t>
            </a:r>
          </a:p>
          <a:p>
            <a:r>
              <a:rPr lang="ru-RU" b="1"/>
              <a:t> хронический парапроктит и др.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477962"/>
          </a:xfrm>
          <a:prstGeom prst="rect">
            <a:avLst/>
          </a:prstGeom>
          <a:solidFill>
            <a:srgbClr val="99CCFF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Классификация хирургической инфекции</a:t>
            </a:r>
            <a:endParaRPr kumimoji="0" lang="ru-RU" sz="4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5"/>
          <p:cNvSpPr>
            <a:spLocks noChangeArrowheads="1"/>
          </p:cNvSpPr>
          <p:nvPr/>
        </p:nvSpPr>
        <p:spPr bwMode="auto">
          <a:xfrm>
            <a:off x="152400" y="914400"/>
            <a:ext cx="3505200" cy="1676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Вирулентный </a:t>
            </a:r>
          </a:p>
          <a:p>
            <a:pPr algn="ctr"/>
            <a:r>
              <a:rPr lang="ru-RU" sz="3200" b="1"/>
              <a:t>микроорганизм</a:t>
            </a:r>
          </a:p>
        </p:txBody>
      </p:sp>
      <p:sp>
        <p:nvSpPr>
          <p:cNvPr id="12291" name="Oval 6"/>
          <p:cNvSpPr>
            <a:spLocks noChangeArrowheads="1"/>
          </p:cNvSpPr>
          <p:nvPr/>
        </p:nvSpPr>
        <p:spPr bwMode="auto">
          <a:xfrm>
            <a:off x="2895600" y="2819400"/>
            <a:ext cx="3276600" cy="1295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Внешняя среда</a:t>
            </a:r>
          </a:p>
        </p:txBody>
      </p:sp>
      <p:sp>
        <p:nvSpPr>
          <p:cNvPr id="12292" name="Oval 7"/>
          <p:cNvSpPr>
            <a:spLocks noChangeArrowheads="1"/>
          </p:cNvSpPr>
          <p:nvPr/>
        </p:nvSpPr>
        <p:spPr bwMode="auto">
          <a:xfrm>
            <a:off x="5029200" y="914400"/>
            <a:ext cx="3886200" cy="1600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Восприимчивый</a:t>
            </a:r>
          </a:p>
          <a:p>
            <a:pPr algn="ctr"/>
            <a:r>
              <a:rPr lang="ru-RU" sz="3200" b="1"/>
              <a:t>макроорганизм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1676400" y="5181600"/>
            <a:ext cx="6019800" cy="1295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Инфекционный процесс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Гнойное заболевание</a:t>
            </a:r>
          </a:p>
        </p:txBody>
      </p:sp>
      <p:cxnSp>
        <p:nvCxnSpPr>
          <p:cNvPr id="12294" name="AutoShape 13"/>
          <p:cNvCxnSpPr>
            <a:cxnSpLocks noChangeShapeType="1"/>
            <a:stCxn id="12290" idx="6"/>
            <a:endCxn id="12292" idx="2"/>
          </p:cNvCxnSpPr>
          <p:nvPr/>
        </p:nvCxnSpPr>
        <p:spPr bwMode="auto">
          <a:xfrm flipV="1">
            <a:off x="3657600" y="1714500"/>
            <a:ext cx="1371600" cy="38100"/>
          </a:xfrm>
          <a:prstGeom prst="straightConnector1">
            <a:avLst/>
          </a:prstGeom>
          <a:noFill/>
          <a:ln w="793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2295" name="AutoShape 14"/>
          <p:cNvCxnSpPr>
            <a:cxnSpLocks noChangeShapeType="1"/>
            <a:stCxn id="12290" idx="5"/>
            <a:endCxn id="12291" idx="1"/>
          </p:cNvCxnSpPr>
          <p:nvPr/>
        </p:nvCxnSpPr>
        <p:spPr bwMode="auto">
          <a:xfrm>
            <a:off x="3144838" y="2344738"/>
            <a:ext cx="230187" cy="663575"/>
          </a:xfrm>
          <a:prstGeom prst="straightConnector1">
            <a:avLst/>
          </a:prstGeom>
          <a:noFill/>
          <a:ln w="793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2296" name="AutoShape 16"/>
          <p:cNvCxnSpPr>
            <a:cxnSpLocks noChangeShapeType="1"/>
            <a:stCxn id="12292" idx="3"/>
          </p:cNvCxnSpPr>
          <p:nvPr/>
        </p:nvCxnSpPr>
        <p:spPr bwMode="auto">
          <a:xfrm flipH="1">
            <a:off x="5105400" y="2279650"/>
            <a:ext cx="492125" cy="539750"/>
          </a:xfrm>
          <a:prstGeom prst="straightConnector1">
            <a:avLst/>
          </a:prstGeom>
          <a:noFill/>
          <a:ln w="825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2297" name="AutoShape 17"/>
          <p:cNvSpPr>
            <a:spLocks noChangeArrowheads="1"/>
          </p:cNvSpPr>
          <p:nvPr/>
        </p:nvSpPr>
        <p:spPr bwMode="auto">
          <a:xfrm>
            <a:off x="4114800" y="4114800"/>
            <a:ext cx="685800" cy="1066800"/>
          </a:xfrm>
          <a:prstGeom prst="downArrow">
            <a:avLst>
              <a:gd name="adj1" fmla="val 50000"/>
              <a:gd name="adj2" fmla="val 44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1" name="Прямая со стрелкой 10"/>
          <p:cNvCxnSpPr>
            <a:stCxn id="12290" idx="4"/>
          </p:cNvCxnSpPr>
          <p:nvPr/>
        </p:nvCxnSpPr>
        <p:spPr>
          <a:xfrm>
            <a:off x="1905000" y="2590800"/>
            <a:ext cx="2057400" cy="2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2292" idx="4"/>
          </p:cNvCxnSpPr>
          <p:nvPr/>
        </p:nvCxnSpPr>
        <p:spPr>
          <a:xfrm flipH="1">
            <a:off x="5410200" y="2514600"/>
            <a:ext cx="1562100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99CCFF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Arial Black" pitchFamily="34" charset="0"/>
              </a:rPr>
              <a:t>Классификация хирургической инфекции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228600" y="1981200"/>
            <a:ext cx="8686800" cy="1828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Хроническая </a:t>
            </a:r>
            <a:r>
              <a:rPr lang="ru-RU" sz="4400" b="1" dirty="0">
                <a:solidFill>
                  <a:schemeClr val="bg1"/>
                </a:solidFill>
              </a:rPr>
              <a:t>специфическая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838200" y="4267200"/>
            <a:ext cx="7543800" cy="13239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Туберкулез, актиномикоз </a:t>
            </a:r>
          </a:p>
          <a:p>
            <a:endParaRPr lang="ru-RU" b="1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477962"/>
          </a:xfrm>
          <a:prstGeom prst="rect">
            <a:avLst/>
          </a:prstGeom>
          <a:solidFill>
            <a:srgbClr val="99CCFF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Классификация хирургической инфекции</a:t>
            </a:r>
            <a:endParaRPr kumimoji="0" lang="ru-RU" sz="4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14313"/>
            <a:ext cx="8791575" cy="1614487"/>
          </a:xfrm>
          <a:solidFill>
            <a:srgbClr val="99CCFF"/>
          </a:solidFill>
          <a:ln>
            <a:noFill/>
          </a:ln>
          <a:effectLst/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latin typeface="Arial Black" pitchFamily="34" charset="0"/>
              </a:rPr>
              <a:t>Классификация</a:t>
            </a:r>
            <a:r>
              <a:rPr lang="en-US" sz="3600" b="1" dirty="0" smtClean="0">
                <a:latin typeface="Arial Black" pitchFamily="34" charset="0"/>
              </a:rPr>
              <a:t> </a:t>
            </a:r>
            <a:r>
              <a:rPr lang="ru-RU" sz="3600" b="1" dirty="0" smtClean="0">
                <a:latin typeface="Arial Black" pitchFamily="34" charset="0"/>
              </a:rPr>
              <a:t>хирургической инфекции мягких тканей</a:t>
            </a:r>
            <a:r>
              <a:rPr lang="en-US" sz="3600" b="1" dirty="0" smtClean="0">
                <a:latin typeface="Arial Black" pitchFamily="34" charset="0"/>
              </a:rPr>
              <a:t> </a:t>
            </a:r>
            <a:r>
              <a:rPr lang="ru-RU" sz="3600" b="1" dirty="0" smtClean="0">
                <a:latin typeface="Arial Black" pitchFamily="34" charset="0"/>
              </a:rPr>
              <a:t>(</a:t>
            </a:r>
            <a:r>
              <a:rPr lang="en-US" sz="3600" b="1" dirty="0" err="1" smtClean="0">
                <a:latin typeface="Arial Black" pitchFamily="34" charset="0"/>
              </a:rPr>
              <a:t>Ahrenholz</a:t>
            </a:r>
            <a:r>
              <a:rPr lang="en-US" sz="3600" b="1" dirty="0" smtClean="0">
                <a:latin typeface="Arial Black" pitchFamily="34" charset="0"/>
              </a:rPr>
              <a:t> D.H., 1991)</a:t>
            </a:r>
            <a:endParaRPr lang="ru-RU" sz="3600" b="1" dirty="0" smtClean="0">
              <a:latin typeface="Arial Black" pitchFamily="34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345488" cy="4519634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 Black" pitchFamily="34" charset="0"/>
                <a:cs typeface="Tahoma" pitchFamily="34" charset="0"/>
              </a:rPr>
              <a:t>I </a:t>
            </a:r>
            <a:r>
              <a:rPr lang="ru-RU" b="1" dirty="0" smtClean="0">
                <a:latin typeface="Arial Black" pitchFamily="34" charset="0"/>
                <a:cs typeface="Tahoma" pitchFamily="34" charset="0"/>
              </a:rPr>
              <a:t>уровень – собственно кожа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Arial Black" pitchFamily="34" charset="0"/>
                <a:cs typeface="Tahoma" pitchFamily="34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  <a:cs typeface="Tahoma" pitchFamily="34" charset="0"/>
              </a:rPr>
              <a:t>рожистое воспаление, фурункул, нагноившаяся атерома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Arial Black" pitchFamily="34" charset="0"/>
                <a:cs typeface="Tahoma" pitchFamily="34" charset="0"/>
              </a:rPr>
              <a:t> стрептококки, стафилококки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 Black" pitchFamily="34" charset="0"/>
                <a:cs typeface="Tahoma" pitchFamily="34" charset="0"/>
              </a:rPr>
              <a:t>II</a:t>
            </a:r>
            <a:r>
              <a:rPr lang="ru-RU" b="1" dirty="0" smtClean="0">
                <a:latin typeface="Arial Black" pitchFamily="34" charset="0"/>
                <a:cs typeface="Tahoma" pitchFamily="34" charset="0"/>
              </a:rPr>
              <a:t> уровень - поражение подкожно-жировой клетчатки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Arial Black" pitchFamily="34" charset="0"/>
                <a:cs typeface="Tahoma" pitchFamily="34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  <a:cs typeface="Tahoma" pitchFamily="34" charset="0"/>
              </a:rPr>
              <a:t>карбункул, гидраденит, лимфаденит, абсцесс, </a:t>
            </a:r>
            <a:r>
              <a:rPr lang="ru-RU" b="1" i="1" dirty="0" err="1" smtClean="0">
                <a:solidFill>
                  <a:srgbClr val="C00000"/>
                </a:solidFill>
                <a:latin typeface="Arial Black" pitchFamily="34" charset="0"/>
                <a:cs typeface="Tahoma" pitchFamily="34" charset="0"/>
              </a:rPr>
              <a:t>целлюлит</a:t>
            </a:r>
            <a:endParaRPr lang="ru-RU" b="1" i="1" dirty="0" smtClean="0">
              <a:solidFill>
                <a:srgbClr val="C00000"/>
              </a:solidFill>
              <a:latin typeface="Arial Black" pitchFamily="34" charset="0"/>
              <a:cs typeface="Tahoma" pitchFamily="34" charset="0"/>
            </a:endParaRPr>
          </a:p>
          <a:p>
            <a:r>
              <a:rPr lang="ru-RU" b="1" dirty="0" smtClean="0">
                <a:latin typeface="Arial Black" pitchFamily="34" charset="0"/>
                <a:cs typeface="Tahoma" pitchFamily="34" charset="0"/>
              </a:rPr>
              <a:t> </a:t>
            </a:r>
            <a:r>
              <a:rPr lang="ru-RU" sz="3600" b="1" dirty="0" smtClean="0">
                <a:latin typeface="Arial Black" pitchFamily="34" charset="0"/>
                <a:cs typeface="Tahoma" pitchFamily="34" charset="0"/>
              </a:rPr>
              <a:t>стафилококки, </a:t>
            </a:r>
            <a:r>
              <a:rPr lang="ru-RU" sz="3600" dirty="0" err="1" smtClean="0">
                <a:latin typeface="Arial Black" pitchFamily="34" charset="0"/>
              </a:rPr>
              <a:t>неклостридиальные</a:t>
            </a:r>
            <a:r>
              <a:rPr lang="ru-RU" sz="3600" dirty="0" smtClean="0">
                <a:latin typeface="Arial Black" pitchFamily="34" charset="0"/>
              </a:rPr>
              <a:t> анаэробы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latin typeface="Arial Black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фото семья 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362200" y="5562600"/>
            <a:ext cx="6657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Нагноившаяся атерома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7480"/>
            <a:ext cx="8991600" cy="674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6200" y="76200"/>
            <a:ext cx="56388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Некротическая форма </a:t>
            </a:r>
          </a:p>
          <a:p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рожистого воспаления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0"/>
            <a:ext cx="9144000" cy="685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99221" y="5410200"/>
            <a:ext cx="55063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Некротическая форма </a:t>
            </a:r>
          </a:p>
          <a:p>
            <a:r>
              <a:rPr lang="ru-RU" b="1" dirty="0" smtClean="0"/>
              <a:t>рожистого воспаления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 Провоторов 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676400" y="5334000"/>
            <a:ext cx="7202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Подчелюстной лимфаденит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876800" y="18288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14313"/>
            <a:ext cx="8715375" cy="1690687"/>
          </a:xfrm>
          <a:solidFill>
            <a:srgbClr val="99CCFF"/>
          </a:solidFill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ru-RU" sz="3600" b="1" smtClean="0">
                <a:latin typeface="Arial Black" pitchFamily="34" charset="0"/>
              </a:rPr>
              <a:t>Классификация хирургической инфекции мягких тканей (</a:t>
            </a:r>
            <a:r>
              <a:rPr lang="en-US" sz="3600" b="1" smtClean="0">
                <a:latin typeface="Arial Black" pitchFamily="34" charset="0"/>
              </a:rPr>
              <a:t>Ahrenholz D.H., 1991)</a:t>
            </a:r>
            <a:endParaRPr lang="ru-RU" sz="3600" b="1" smtClean="0">
              <a:latin typeface="Arial Black" pitchFamily="34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17712"/>
            <a:ext cx="8574088" cy="453548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III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уровень – поражение поверхностных фасций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Arial Black" pitchFamily="34" charset="0"/>
                <a:cs typeface="Tahoma" pitchFamily="34" charset="0"/>
              </a:rPr>
              <a:t>Некротизирующий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  <a:cs typeface="Tahoma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Arial Black" pitchFamily="34" charset="0"/>
                <a:cs typeface="Tahoma" pitchFamily="34" charset="0"/>
              </a:rPr>
              <a:t>фасциит</a:t>
            </a:r>
            <a:endParaRPr lang="ru-RU" b="1" i="1" dirty="0" smtClean="0">
              <a:solidFill>
                <a:srgbClr val="FF0000"/>
              </a:solidFill>
              <a:latin typeface="Arial Black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Полимикробная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этиология: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S.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aureus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E.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с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oli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Pr.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м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irabilis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Enterobacter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Streptococc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Ps.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ае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ruginosa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неклостридиальные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анаэробы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Некроз кожи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2 Рощин 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9550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914400" y="381000"/>
            <a:ext cx="6743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err="1"/>
              <a:t>Некротизирующий</a:t>
            </a:r>
            <a:r>
              <a:rPr lang="ru-RU" b="1" dirty="0"/>
              <a:t> </a:t>
            </a:r>
            <a:r>
              <a:rPr lang="ru-RU" b="1" dirty="0" err="1"/>
              <a:t>фасциит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766887"/>
          </a:xfrm>
          <a:solidFill>
            <a:srgbClr val="99CCFF"/>
          </a:solidFill>
        </p:spPr>
        <p:txBody>
          <a:bodyPr anchor="b"/>
          <a:lstStyle/>
          <a:p>
            <a:pPr eaLnBrk="1" hangingPunct="1"/>
            <a:r>
              <a:rPr lang="ru-RU" sz="3600" b="1" smtClean="0"/>
              <a:t>Классификация хирургической инфекции мягких тканей (</a:t>
            </a:r>
            <a:r>
              <a:rPr lang="en-US" sz="3600" b="1" smtClean="0"/>
              <a:t>Ahrenholz D.H., 1991)</a:t>
            </a:r>
            <a:endParaRPr lang="ru-RU" sz="3600" b="1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55838"/>
            <a:ext cx="8229600" cy="4525962"/>
          </a:xfrm>
          <a:solidFill>
            <a:srgbClr val="0070C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IV </a:t>
            </a: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уровень – поражение мышц и глубоких </a:t>
            </a:r>
            <a:r>
              <a:rPr lang="ru-RU" sz="3600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фасциальных</a:t>
            </a: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структур</a:t>
            </a:r>
          </a:p>
          <a:p>
            <a:pPr eaLnBrk="1" hangingPunct="1">
              <a:buFontTx/>
              <a:buNone/>
            </a:pPr>
            <a:r>
              <a:rPr lang="ru-RU" sz="3600" b="1" i="1" dirty="0" err="1" smtClean="0">
                <a:solidFill>
                  <a:srgbClr val="FFC000"/>
                </a:solidFill>
                <a:latin typeface="Arial Black" pitchFamily="34" charset="0"/>
                <a:cs typeface="Tahoma" pitchFamily="34" charset="0"/>
              </a:rPr>
              <a:t>Мионекроз</a:t>
            </a:r>
            <a:r>
              <a:rPr lang="ru-RU" sz="3600" b="1" i="1" dirty="0" smtClean="0">
                <a:solidFill>
                  <a:srgbClr val="FFC000"/>
                </a:solidFill>
                <a:latin typeface="Arial Black" pitchFamily="34" charset="0"/>
                <a:cs typeface="Tahoma" pitchFamily="34" charset="0"/>
              </a:rPr>
              <a:t>, миозит, </a:t>
            </a:r>
            <a:r>
              <a:rPr lang="ru-RU" sz="3600" b="1" i="1" dirty="0" err="1" smtClean="0">
                <a:solidFill>
                  <a:srgbClr val="FFC000"/>
                </a:solidFill>
                <a:latin typeface="Arial Black" pitchFamily="34" charset="0"/>
                <a:cs typeface="Tahoma" pitchFamily="34" charset="0"/>
              </a:rPr>
              <a:t>пиомиозит</a:t>
            </a:r>
            <a:endParaRPr lang="ru-RU" sz="3600" b="1" i="1" dirty="0" smtClean="0">
              <a:solidFill>
                <a:srgbClr val="FFC000"/>
              </a:solidFill>
              <a:latin typeface="Arial Black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B. </a:t>
            </a:r>
            <a:r>
              <a:rPr lang="en-US" sz="3600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fragilis</a:t>
            </a: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Clostridium </a:t>
            </a:r>
            <a:r>
              <a:rPr lang="en-US" sz="3600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spp</a:t>
            </a: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     St. </a:t>
            </a:r>
            <a:r>
              <a:rPr lang="en-US" sz="3600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pyogenes</a:t>
            </a: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S. </a:t>
            </a:r>
            <a:r>
              <a:rPr lang="en-US" sz="3600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aureus</a:t>
            </a:r>
            <a:endParaRPr lang="en-US" sz="3600" b="1" dirty="0" smtClean="0">
              <a:solidFill>
                <a:schemeClr val="bg1"/>
              </a:solidFill>
              <a:latin typeface="Arial Black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IMG_1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9" y="0"/>
            <a:ext cx="10343201" cy="77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52400" y="5586413"/>
            <a:ext cx="8229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Флегмона шеи, осложненная медиастинитом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4800" b="1" dirty="0" smtClean="0"/>
              <a:t>Распространенность гнойных заболеваний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3657600"/>
          </a:xfrm>
          <a:solidFill>
            <a:srgbClr val="00FFFF"/>
          </a:solidFill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70% обращений в </a:t>
            </a:r>
            <a:r>
              <a:rPr lang="ru-RU" sz="3600" b="1" dirty="0" err="1" smtClean="0"/>
              <a:t>п-ку</a:t>
            </a:r>
            <a:endParaRPr lang="ru-RU" sz="3600" b="1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1/3 больных в стационаре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Большинство послеоперационных осложнений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Более половины умерших после операций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IMG_1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779142" y="11113"/>
            <a:ext cx="864140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/>
              <a:t>Острый гнойный лактационный</a:t>
            </a:r>
          </a:p>
          <a:p>
            <a:pPr algn="ctr"/>
            <a:r>
              <a:rPr lang="ru-RU" sz="4400" b="1" dirty="0" err="1"/>
              <a:t>интрамамманый</a:t>
            </a:r>
            <a:r>
              <a:rPr lang="ru-RU" sz="4400" b="1" dirty="0"/>
              <a:t> мастит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sz="4000" b="1" dirty="0" smtClean="0"/>
              <a:t>Особенности стафилококковой инфекции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ru-RU" dirty="0" smtClean="0"/>
              <a:t>Угнетение иммунитета (снижение образования антител, снижение фагоцитоза)</a:t>
            </a:r>
          </a:p>
          <a:p>
            <a:pPr eaLnBrk="1" hangingPunct="1"/>
            <a:r>
              <a:rPr lang="ru-RU" dirty="0" smtClean="0"/>
              <a:t>Склонность к генерализации</a:t>
            </a:r>
          </a:p>
          <a:p>
            <a:pPr eaLnBrk="1" hangingPunct="1"/>
            <a:r>
              <a:rPr lang="ru-RU" dirty="0" smtClean="0"/>
              <a:t>Сенсибилизация</a:t>
            </a:r>
          </a:p>
          <a:p>
            <a:pPr eaLnBrk="1" hangingPunct="1"/>
            <a:r>
              <a:rPr lang="ru-RU" dirty="0" smtClean="0"/>
              <a:t>Интоксикация</a:t>
            </a:r>
          </a:p>
          <a:p>
            <a:pPr eaLnBrk="1" hangingPunct="1"/>
            <a:r>
              <a:rPr lang="ru-RU" dirty="0" smtClean="0"/>
              <a:t>Некроз тканей</a:t>
            </a:r>
          </a:p>
          <a:p>
            <a:pPr eaLnBrk="1" hangingPunct="1"/>
            <a:r>
              <a:rPr lang="ru-RU" dirty="0" err="1" smtClean="0"/>
              <a:t>Нейротоксикоз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772400" cy="4724400"/>
          </a:xfrm>
          <a:solidFill>
            <a:srgbClr val="00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Трудно идентифицировать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Воспаление вблизи мест их естественного обитания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Разлитое воспаление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Кожа страдает в меньшей степени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 вскрытии зловонный запах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Экссудат жидкий серо-черного цвета с капельками расплавленного жира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8077200" cy="14478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Особенности анаэробной неклостридиальной инфекции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ru-RU" sz="3800" b="1" smtClean="0"/>
              <a:t>Фазы воспалительного процесса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  <a:solidFill>
            <a:srgbClr val="00FFFF"/>
          </a:solidFill>
        </p:spPr>
        <p:txBody>
          <a:bodyPr/>
          <a:lstStyle/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457200" y="2209800"/>
            <a:ext cx="43434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Фаза </a:t>
            </a:r>
          </a:p>
          <a:p>
            <a:pPr algn="ctr"/>
            <a:r>
              <a:rPr lang="ru-RU" b="1"/>
              <a:t>воспалительного </a:t>
            </a:r>
          </a:p>
          <a:p>
            <a:pPr algn="ctr"/>
            <a:r>
              <a:rPr lang="ru-RU" b="1"/>
              <a:t>инфильтрата</a:t>
            </a:r>
          </a:p>
        </p:txBody>
      </p:sp>
      <p:sp>
        <p:nvSpPr>
          <p:cNvPr id="39941" name="Oval 6"/>
          <p:cNvSpPr>
            <a:spLocks noChangeArrowheads="1"/>
          </p:cNvSpPr>
          <p:nvPr/>
        </p:nvSpPr>
        <p:spPr bwMode="auto">
          <a:xfrm>
            <a:off x="4800600" y="2286000"/>
            <a:ext cx="4114800" cy="2819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Фаза </a:t>
            </a:r>
          </a:p>
          <a:p>
            <a:pPr algn="ctr"/>
            <a:r>
              <a:rPr lang="ru-RU" b="1" dirty="0"/>
              <a:t>гнойного </a:t>
            </a:r>
          </a:p>
          <a:p>
            <a:pPr algn="ctr"/>
            <a:r>
              <a:rPr lang="ru-RU" b="1" dirty="0"/>
              <a:t>расплавления</a:t>
            </a:r>
          </a:p>
        </p:txBody>
      </p:sp>
      <p:cxnSp>
        <p:nvCxnSpPr>
          <p:cNvPr id="39942" name="AutoShape 7"/>
          <p:cNvCxnSpPr>
            <a:cxnSpLocks noChangeShapeType="1"/>
            <a:stCxn id="39938" idx="2"/>
            <a:endCxn id="39940" idx="0"/>
          </p:cNvCxnSpPr>
          <p:nvPr/>
        </p:nvCxnSpPr>
        <p:spPr bwMode="auto">
          <a:xfrm flipH="1">
            <a:off x="2628900" y="1420813"/>
            <a:ext cx="2171700" cy="788987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43" name="AutoShape 8"/>
          <p:cNvCxnSpPr>
            <a:cxnSpLocks noChangeShapeType="1"/>
            <a:stCxn id="39938" idx="2"/>
            <a:endCxn id="39941" idx="0"/>
          </p:cNvCxnSpPr>
          <p:nvPr/>
        </p:nvCxnSpPr>
        <p:spPr bwMode="auto">
          <a:xfrm>
            <a:off x="4800600" y="1420813"/>
            <a:ext cx="2057400" cy="865187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1752600" y="5165725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Нет гноя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5638800" y="5257800"/>
            <a:ext cx="2460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Есть гной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Фаза воспалительного инфильтрата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057401"/>
            <a:ext cx="8260078" cy="41549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Болезненное четко определяемое при пальпации уплотнение тканей за счет скопления серозной жидкости и лейкоцитов в межклеточном пространстве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77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Фаза гнойного расплавления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057401"/>
            <a:ext cx="8412478" cy="25545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Некроз тканей, их распад</a:t>
            </a:r>
          </a:p>
          <a:p>
            <a:r>
              <a:rPr lang="ru-RU" b="1" dirty="0" smtClean="0"/>
              <a:t>Скопление погибших лейкоцитов</a:t>
            </a:r>
          </a:p>
          <a:p>
            <a:r>
              <a:rPr lang="ru-RU" b="1" dirty="0" smtClean="0"/>
              <a:t>Повышение РН среды</a:t>
            </a:r>
          </a:p>
          <a:p>
            <a:r>
              <a:rPr lang="ru-RU" b="1" u="sng" dirty="0" smtClean="0"/>
              <a:t>Накопление ионов К, ферментов</a:t>
            </a:r>
            <a:endParaRPr lang="ru-RU" b="1" dirty="0" smtClean="0"/>
          </a:p>
        </p:txBody>
      </p:sp>
      <p:sp>
        <p:nvSpPr>
          <p:cNvPr id="4" name="Стрелка вниз 3"/>
          <p:cNvSpPr/>
          <p:nvPr/>
        </p:nvSpPr>
        <p:spPr bwMode="auto">
          <a:xfrm flipH="1">
            <a:off x="4038600" y="4495800"/>
            <a:ext cx="685800" cy="685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29761"/>
            <a:ext cx="9195081" cy="1323439"/>
          </a:xfrm>
          <a:prstGeom prst="rect">
            <a:avLst/>
          </a:prstGeom>
          <a:solidFill>
            <a:srgbClr val="99FF33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Расплавление тканей, некроз,</a:t>
            </a:r>
          </a:p>
          <a:p>
            <a:pPr algn="ctr"/>
            <a:r>
              <a:rPr lang="ru-RU" b="1" dirty="0" smtClean="0"/>
              <a:t>повышение </a:t>
            </a:r>
            <a:r>
              <a:rPr lang="ru-RU" b="1" dirty="0" err="1" smtClean="0"/>
              <a:t>внутритканного</a:t>
            </a:r>
            <a:r>
              <a:rPr lang="ru-RU" b="1" dirty="0" smtClean="0"/>
              <a:t> давления</a:t>
            </a:r>
            <a:endParaRPr lang="ru-RU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41387"/>
          </a:xfrm>
          <a:solidFill>
            <a:srgbClr val="CCFFCC"/>
          </a:solidFill>
        </p:spPr>
        <p:txBody>
          <a:bodyPr/>
          <a:lstStyle/>
          <a:p>
            <a:pPr algn="ctr" eaLnBrk="1" hangingPunct="1"/>
            <a:r>
              <a:rPr lang="ru-RU" sz="3800" b="1" smtClean="0"/>
              <a:t>Клиника гнойных заболеваний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36725" y="2054225"/>
            <a:ext cx="3368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3140075" cy="13112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kumimoji="0" lang="ru-RU" b="1">
                <a:solidFill>
                  <a:schemeClr val="bg1"/>
                </a:solidFill>
              </a:rPr>
              <a:t>Местные проявления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34000" y="1752600"/>
            <a:ext cx="3140075" cy="13112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kumimoji="0" lang="ru-RU" b="1">
                <a:solidFill>
                  <a:schemeClr val="bg1"/>
                </a:solidFill>
              </a:rPr>
              <a:t>Общие проявления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52400" y="3155950"/>
            <a:ext cx="4953000" cy="341632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/>
              <a:t>Боль</a:t>
            </a:r>
          </a:p>
          <a:p>
            <a:r>
              <a:rPr lang="ru-RU" sz="3600" b="1" dirty="0"/>
              <a:t>Отек</a:t>
            </a:r>
          </a:p>
          <a:p>
            <a:r>
              <a:rPr lang="ru-RU" sz="3600" b="1" dirty="0"/>
              <a:t>Гиперемия</a:t>
            </a:r>
          </a:p>
          <a:p>
            <a:r>
              <a:rPr lang="ru-RU" sz="3600" b="1" dirty="0"/>
              <a:t>Местное повышение </a:t>
            </a:r>
            <a:r>
              <a:rPr lang="en-US" sz="3600" b="1" dirty="0">
                <a:cs typeface="Times New Roman" pitchFamily="18" charset="0"/>
              </a:rPr>
              <a:t>t</a:t>
            </a:r>
            <a:endParaRPr lang="ru-RU" sz="3600" b="1" dirty="0">
              <a:cs typeface="Times New Roman" pitchFamily="18" charset="0"/>
            </a:endParaRPr>
          </a:p>
          <a:p>
            <a:r>
              <a:rPr lang="ru-RU" sz="3600" b="1" dirty="0">
                <a:cs typeface="Times New Roman" pitchFamily="18" charset="0"/>
              </a:rPr>
              <a:t>Нарушение функции</a:t>
            </a:r>
          </a:p>
          <a:p>
            <a:r>
              <a:rPr lang="ru-RU" sz="3600" b="1" dirty="0" smtClean="0">
                <a:cs typeface="Times New Roman" pitchFamily="18" charset="0"/>
              </a:rPr>
              <a:t>Инфильтрат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029200" y="3124200"/>
            <a:ext cx="4064000" cy="35036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Повышение </a:t>
            </a:r>
            <a:r>
              <a:rPr lang="en-US" sz="3200" b="1"/>
              <a:t>t </a:t>
            </a:r>
            <a:r>
              <a:rPr lang="ru-RU" sz="3200" b="1"/>
              <a:t>тела</a:t>
            </a:r>
          </a:p>
          <a:p>
            <a:r>
              <a:rPr lang="ru-RU" sz="3200" b="1"/>
              <a:t>Бессонная ночь</a:t>
            </a:r>
          </a:p>
          <a:p>
            <a:r>
              <a:rPr lang="ru-RU" sz="3200" b="1"/>
              <a:t>Ухудшение аппетита</a:t>
            </a:r>
          </a:p>
          <a:p>
            <a:r>
              <a:rPr lang="ru-RU" sz="3200" b="1"/>
              <a:t>Изменение ЦНС</a:t>
            </a:r>
          </a:p>
          <a:p>
            <a:r>
              <a:rPr lang="ru-RU" sz="3200" b="1"/>
              <a:t>Лейкоцитоз</a:t>
            </a:r>
          </a:p>
          <a:p>
            <a:r>
              <a:rPr lang="ru-RU" sz="3200" b="1"/>
              <a:t>Повышение СОЭ</a:t>
            </a:r>
          </a:p>
          <a:p>
            <a:r>
              <a:rPr lang="ru-RU" sz="3200" b="1"/>
              <a:t>Появление СРБ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ru-RU" b="1" smtClean="0">
                <a:latin typeface="Arial Black" pitchFamily="34" charset="0"/>
              </a:rPr>
              <a:t>Жалобы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Анамнез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Осмотр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Пальпация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Аускультация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Лабораторные методы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УЗИ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Диагностическая пункция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 eaLnBrk="1" hangingPunct="1"/>
            <a:r>
              <a:rPr lang="ru-RU" b="1" dirty="0" smtClean="0">
                <a:latin typeface="Arial Black" pitchFamily="34" charset="0"/>
              </a:rPr>
              <a:t>Диагностика гнойных заболеваний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382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Клинические проявления в І фазу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839201" cy="501675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Жалобы</a:t>
            </a:r>
            <a:r>
              <a:rPr lang="ru-RU" b="1" dirty="0" smtClean="0"/>
              <a:t>: умеренно болезненное</a:t>
            </a:r>
          </a:p>
          <a:p>
            <a:r>
              <a:rPr lang="ru-RU" b="1" dirty="0" smtClean="0"/>
              <a:t> опухолевидное образование</a:t>
            </a:r>
          </a:p>
          <a:p>
            <a:r>
              <a:rPr lang="ru-RU" b="1" u="sng" dirty="0" smtClean="0"/>
              <a:t>Анамнез</a:t>
            </a:r>
            <a:r>
              <a:rPr lang="ru-RU" b="1" dirty="0" smtClean="0"/>
              <a:t>: появилось 2-3 дня тому</a:t>
            </a:r>
          </a:p>
          <a:p>
            <a:r>
              <a:rPr lang="ru-RU" b="1" dirty="0" smtClean="0"/>
              <a:t> назад, постепенно увеличивается</a:t>
            </a:r>
          </a:p>
          <a:p>
            <a:r>
              <a:rPr lang="ru-RU" b="1" u="sng" dirty="0" smtClean="0"/>
              <a:t>Осмотр</a:t>
            </a:r>
            <a:r>
              <a:rPr lang="ru-RU" b="1" dirty="0" smtClean="0"/>
              <a:t>: небольшое выбухание,</a:t>
            </a:r>
          </a:p>
          <a:p>
            <a:r>
              <a:rPr lang="ru-RU" b="1" dirty="0" smtClean="0"/>
              <a:t> легкая гиперемия, умеренный отек,</a:t>
            </a:r>
          </a:p>
          <a:p>
            <a:r>
              <a:rPr lang="ru-RU" b="1" u="sng" dirty="0" smtClean="0"/>
              <a:t>Пальпация</a:t>
            </a:r>
            <a:r>
              <a:rPr lang="ru-RU" b="1" dirty="0" smtClean="0"/>
              <a:t>: болезненное уплотнение, </a:t>
            </a:r>
          </a:p>
          <a:p>
            <a:r>
              <a:rPr lang="ru-RU" b="1" dirty="0" smtClean="0"/>
              <a:t>местное повышение температуры</a:t>
            </a:r>
            <a:endParaRPr lang="ru-RU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382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Клинические проявления в І фазу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610601" cy="317009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Общее состояние </a:t>
            </a:r>
            <a:r>
              <a:rPr lang="ru-RU" b="1" dirty="0" smtClean="0"/>
              <a:t>страдает незначительно: легкое недомогание,</a:t>
            </a:r>
          </a:p>
          <a:p>
            <a:r>
              <a:rPr lang="ru-RU" b="1" dirty="0" smtClean="0"/>
              <a:t>субфебрильная температура</a:t>
            </a:r>
          </a:p>
          <a:p>
            <a:r>
              <a:rPr lang="ru-RU" b="1" u="sng" dirty="0" smtClean="0"/>
              <a:t>Общий анализ крови</a:t>
            </a:r>
            <a:r>
              <a:rPr lang="ru-RU" b="1" dirty="0" smtClean="0"/>
              <a:t>: умеренный лейкоцитоз, увеличение СОЭ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696200" cy="2743200"/>
          </a:xfrm>
          <a:solidFill>
            <a:srgbClr val="00FFFF"/>
          </a:solidFill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/>
              <a:t>50% хирургических коек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/>
              <a:t>80% послеоперационной летальности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0574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b="1" dirty="0" smtClean="0"/>
              <a:t>Распространенность гнойных заболеваний среди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610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Клинические проявления во ІІ фазу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8305801" cy="501675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Жалобы</a:t>
            </a:r>
            <a:r>
              <a:rPr lang="ru-RU" b="1" dirty="0" smtClean="0"/>
              <a:t>: сильные боли в области уплотнения пульсирующего характера, симптом 1-ой бессонной ночи</a:t>
            </a:r>
          </a:p>
          <a:p>
            <a:r>
              <a:rPr lang="ru-RU" b="1" u="sng" dirty="0" smtClean="0"/>
              <a:t>Анамнез</a:t>
            </a:r>
            <a:r>
              <a:rPr lang="ru-RU" b="1" dirty="0" smtClean="0"/>
              <a:t>: появилось 5-10 и более дней тому назад, постепенно увеличивается, усиливаются боли, </a:t>
            </a:r>
          </a:p>
          <a:p>
            <a:r>
              <a:rPr lang="ru-RU" b="1" dirty="0" smtClean="0"/>
              <a:t>повысилась температура тела</a:t>
            </a:r>
            <a:endParaRPr lang="ru-RU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610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Клинические проявления во ІІ фазу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839201" cy="3785652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Осмотр</a:t>
            </a:r>
            <a:r>
              <a:rPr lang="ru-RU" b="1" dirty="0" smtClean="0"/>
              <a:t>: выраженная гиперемия, отек, напряжение кожи</a:t>
            </a:r>
          </a:p>
          <a:p>
            <a:r>
              <a:rPr lang="ru-RU" b="1" u="sng" dirty="0" smtClean="0"/>
              <a:t>Пальпация</a:t>
            </a:r>
            <a:r>
              <a:rPr lang="ru-RU" b="1" dirty="0" smtClean="0"/>
              <a:t>: резко болезненный инфильтрат с размягчением в центре</a:t>
            </a:r>
          </a:p>
          <a:p>
            <a:r>
              <a:rPr lang="ru-RU" b="1" dirty="0" smtClean="0"/>
              <a:t>симптом флюктуации, местное повышение температуры</a:t>
            </a:r>
            <a:endParaRPr lang="ru-RU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534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Клинические проявления во ІІ фазу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610601" cy="501675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Общее состояние </a:t>
            </a:r>
            <a:r>
              <a:rPr lang="ru-RU" b="1" dirty="0" smtClean="0"/>
              <a:t>страдает значительно: высокая температура, м.б. изменения со стороны ЦНС, плохой аппетит</a:t>
            </a:r>
          </a:p>
          <a:p>
            <a:r>
              <a:rPr lang="ru-RU" b="1" u="sng" dirty="0" smtClean="0"/>
              <a:t>Общий анализ крови</a:t>
            </a:r>
            <a:r>
              <a:rPr lang="ru-RU" b="1" dirty="0" smtClean="0"/>
              <a:t>: лейкоцитоз, увеличение СОЭ, увеличение уровня фибриногена крови, появление СРБ</a:t>
            </a:r>
            <a:endParaRPr lang="ru-RU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77200" cy="4343400"/>
          </a:xfrm>
          <a:solidFill>
            <a:srgbClr val="00FFFF"/>
          </a:solidFill>
        </p:spPr>
        <p:txBody>
          <a:bodyPr/>
          <a:lstStyle/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консервативное лечение на </a:t>
            </a:r>
            <a:r>
              <a:rPr lang="en-US" dirty="0" smtClean="0">
                <a:latin typeface="Arial Black" pitchFamily="34" charset="0"/>
              </a:rPr>
              <a:t>I</a:t>
            </a:r>
            <a:r>
              <a:rPr lang="ru-RU" dirty="0" smtClean="0">
                <a:latin typeface="Arial Black" pitchFamily="34" charset="0"/>
              </a:rPr>
              <a:t> стадии и оперативное во </a:t>
            </a:r>
            <a:r>
              <a:rPr lang="en-US" dirty="0" smtClean="0">
                <a:latin typeface="Arial Black" pitchFamily="34" charset="0"/>
              </a:rPr>
              <a:t>II</a:t>
            </a:r>
            <a:r>
              <a:rPr lang="ru-RU" dirty="0" smtClean="0">
                <a:latin typeface="Arial Black" pitchFamily="34" charset="0"/>
              </a:rPr>
              <a:t> фазе;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адекватное дренирование гнойника во </a:t>
            </a:r>
            <a:r>
              <a:rPr lang="en-US" dirty="0" smtClean="0">
                <a:latin typeface="Arial Black" pitchFamily="34" charset="0"/>
              </a:rPr>
              <a:t>II</a:t>
            </a:r>
            <a:r>
              <a:rPr lang="ru-RU" dirty="0" smtClean="0">
                <a:latin typeface="Arial Black" pitchFamily="34" charset="0"/>
              </a:rPr>
              <a:t> фазе;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местное воздействие на возбудителя;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иммобилизация.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828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4000" b="1" dirty="0" smtClean="0">
                <a:latin typeface="Arial Black" pitchFamily="34" charset="0"/>
              </a:rPr>
              <a:t>Принципы лечения гнойных заболеваний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77200" cy="4343400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Создание покоя</a:t>
            </a:r>
          </a:p>
          <a:p>
            <a:pPr eaLnBrk="1" hangingPunct="1"/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Обкалывание очага воспаления А/Б</a:t>
            </a:r>
          </a:p>
          <a:p>
            <a:pPr eaLnBrk="1" hangingPunct="1"/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Физиотерапевтическое лечение (УВЧ, КВЧ, ультразвук, гелий-неоновый лазер)</a:t>
            </a:r>
          </a:p>
          <a:p>
            <a:pPr eaLnBrk="1" hangingPunct="1"/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Физические факторы</a:t>
            </a:r>
          </a:p>
          <a:p>
            <a:pPr eaLnBrk="1" hangingPunct="1"/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Общее лечение: А/Б,</a:t>
            </a:r>
            <a:r>
              <a:rPr lang="en-US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сульфаниламиды, десенсибилизирующие средства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828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4000" b="1" dirty="0" smtClean="0">
                <a:latin typeface="Arial Black" pitchFamily="34" charset="0"/>
              </a:rPr>
              <a:t>Лечение </a:t>
            </a:r>
            <a:r>
              <a:rPr lang="en-US" sz="4000" b="1" dirty="0" smtClean="0">
                <a:latin typeface="Arial Black" pitchFamily="34" charset="0"/>
              </a:rPr>
              <a:t>I</a:t>
            </a:r>
            <a:r>
              <a:rPr lang="ru-RU" sz="4000" b="1" dirty="0" smtClean="0">
                <a:latin typeface="Arial Black" pitchFamily="34" charset="0"/>
              </a:rPr>
              <a:t> фазы гнойных заболеваний (консервативное)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6472"/>
            <a:ext cx="8229600" cy="4495800"/>
          </a:xfrm>
          <a:solidFill>
            <a:srgbClr val="FFFF99"/>
          </a:solidFill>
        </p:spPr>
        <p:txBody>
          <a:bodyPr/>
          <a:lstStyle/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Открытый (традиционный) способ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Пункционный метод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Активный хирургический метод 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Дренажно-промывной метод (ДПС)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Метод  ультразвуковой кавитации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Метод  </a:t>
            </a:r>
            <a:r>
              <a:rPr lang="ru-RU" sz="2800" b="1" dirty="0" err="1" smtClean="0">
                <a:latin typeface="Arial Black" pitchFamily="34" charset="0"/>
                <a:cs typeface="Times New Roman" pitchFamily="18" charset="0"/>
              </a:rPr>
              <a:t>гиперборической</a:t>
            </a:r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Arial Black" pitchFamily="34" charset="0"/>
                <a:cs typeface="Times New Roman" pitchFamily="18" charset="0"/>
              </a:rPr>
              <a:t>оксигенации</a:t>
            </a:r>
            <a:endParaRPr lang="ru-RU" sz="2800" b="1" dirty="0" smtClean="0">
              <a:latin typeface="Arial Black" pitchFamily="34" charset="0"/>
              <a:cs typeface="Times New Roman" pitchFamily="18" charset="0"/>
            </a:endParaRP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Использование пульсирующей струи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Общее лечение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b="1" smtClean="0"/>
              <a:t>Лечение </a:t>
            </a:r>
            <a:r>
              <a:rPr lang="en-US" b="1" smtClean="0"/>
              <a:t>I I</a:t>
            </a:r>
            <a:r>
              <a:rPr lang="ru-RU" b="1" smtClean="0"/>
              <a:t> фазы гнойных заболеваний (оперативное)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33516"/>
          </a:xfrm>
          <a:solidFill>
            <a:srgbClr val="FFFF00"/>
          </a:solidFill>
        </p:spPr>
        <p:txBody>
          <a:bodyPr/>
          <a:lstStyle/>
          <a:p>
            <a:r>
              <a:rPr lang="ru-RU" sz="5400" b="1" dirty="0" smtClean="0"/>
              <a:t>Осложнения </a:t>
            </a:r>
            <a:r>
              <a:rPr lang="ru-RU" sz="5400" b="1" dirty="0" err="1" smtClean="0"/>
              <a:t>антибиотикотерапии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8715404" cy="3785652"/>
          </a:xfrm>
          <a:prstGeom prst="rect">
            <a:avLst/>
          </a:prstGeom>
          <a:solidFill>
            <a:srgbClr val="99FF33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/>
              <a:t>грибковое поражение пищевода, </a:t>
            </a:r>
          </a:p>
          <a:p>
            <a:r>
              <a:rPr lang="ru-RU" sz="4800" b="1" dirty="0" smtClean="0"/>
              <a:t>развитие </a:t>
            </a:r>
            <a:r>
              <a:rPr lang="ru-RU" sz="4800" b="1" dirty="0" err="1" smtClean="0"/>
              <a:t>псевдомембранозного</a:t>
            </a:r>
            <a:r>
              <a:rPr lang="ru-RU" sz="4800" b="1" dirty="0" smtClean="0"/>
              <a:t> колита, диареи, </a:t>
            </a:r>
            <a:r>
              <a:rPr lang="ru-RU" sz="4800" b="1" dirty="0" err="1" smtClean="0"/>
              <a:t>дисбактериоза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33516"/>
          </a:xfrm>
          <a:solidFill>
            <a:srgbClr val="FFFF00"/>
          </a:solidFill>
        </p:spPr>
        <p:txBody>
          <a:bodyPr/>
          <a:lstStyle/>
          <a:p>
            <a:r>
              <a:rPr lang="ru-RU" sz="5400" b="1" dirty="0" smtClean="0"/>
              <a:t>Стартовая </a:t>
            </a:r>
            <a:r>
              <a:rPr lang="ru-RU" sz="5400" b="1" dirty="0" err="1" smtClean="0"/>
              <a:t>антибиотикотерапия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8715404" cy="4154984"/>
          </a:xfrm>
          <a:prstGeom prst="rect">
            <a:avLst/>
          </a:prstGeom>
          <a:solidFill>
            <a:srgbClr val="99FF33"/>
          </a:solidFill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ru-RU" sz="4400" b="1" dirty="0" smtClean="0"/>
              <a:t>Учет локального бактериологического мониторинга</a:t>
            </a:r>
          </a:p>
          <a:p>
            <a:pPr marL="914400" indent="-914400">
              <a:buAutoNum type="arabicPeriod"/>
            </a:pPr>
            <a:r>
              <a:rPr lang="ru-RU" sz="4400" b="1" dirty="0" smtClean="0"/>
              <a:t>Характер гноя</a:t>
            </a:r>
          </a:p>
          <a:p>
            <a:pPr marL="914400" indent="-914400">
              <a:buAutoNum type="arabicPeriod"/>
            </a:pPr>
            <a:r>
              <a:rPr lang="ru-RU" sz="4400" b="1" dirty="0" smtClean="0"/>
              <a:t>Локализация гнойного процесса</a:t>
            </a:r>
            <a:endParaRPr lang="ru-RU" sz="44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33516"/>
          </a:xfrm>
          <a:solidFill>
            <a:srgbClr val="FFFF00"/>
          </a:solidFill>
        </p:spPr>
        <p:txBody>
          <a:bodyPr/>
          <a:lstStyle/>
          <a:p>
            <a:r>
              <a:rPr lang="ru-RU" sz="5400" b="1" dirty="0" smtClean="0"/>
              <a:t>Целенаправленная </a:t>
            </a:r>
            <a:r>
              <a:rPr lang="ru-RU" sz="5400" b="1" dirty="0" err="1" smtClean="0"/>
              <a:t>антибиотикотерапия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8715404" cy="4154984"/>
          </a:xfrm>
          <a:prstGeom prst="rect">
            <a:avLst/>
          </a:prstGeom>
          <a:solidFill>
            <a:srgbClr val="99FF33"/>
          </a:solidFill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ru-RU" sz="4400" b="1" dirty="0" smtClean="0"/>
              <a:t>После получения результатов бак посева</a:t>
            </a:r>
          </a:p>
          <a:p>
            <a:pPr marL="914400" indent="-914400">
              <a:buAutoNum type="arabicPeriod"/>
            </a:pPr>
            <a:r>
              <a:rPr lang="ru-RU" sz="4400" b="1" dirty="0" smtClean="0"/>
              <a:t>Метод газовой </a:t>
            </a:r>
            <a:r>
              <a:rPr lang="ru-RU" sz="4400" b="1" dirty="0" err="1" smtClean="0"/>
              <a:t>хромато-масс-спектрометрии</a:t>
            </a:r>
            <a:r>
              <a:rPr lang="ru-RU" sz="4400" dirty="0" smtClean="0"/>
              <a:t> </a:t>
            </a:r>
            <a:r>
              <a:rPr lang="ru-RU" sz="4400" b="1" dirty="0" smtClean="0"/>
              <a:t>микробных маркеров (жирных кислот) (результат через 2 часа)</a:t>
            </a:r>
            <a:endParaRPr lang="ru-RU" sz="44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33516"/>
          </a:xfrm>
          <a:solidFill>
            <a:srgbClr val="FFFF00"/>
          </a:solidFill>
        </p:spPr>
        <p:txBody>
          <a:bodyPr/>
          <a:lstStyle/>
          <a:p>
            <a:r>
              <a:rPr lang="ru-RU" sz="5400" b="1" dirty="0" smtClean="0"/>
              <a:t>Целенаправленная </a:t>
            </a:r>
            <a:r>
              <a:rPr lang="ru-RU" sz="5400" b="1" dirty="0" err="1" smtClean="0"/>
              <a:t>антибиотикотерапия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8715404" cy="4154984"/>
          </a:xfrm>
          <a:prstGeom prst="rect">
            <a:avLst/>
          </a:prstGeom>
          <a:solidFill>
            <a:srgbClr val="99FF33"/>
          </a:solidFill>
        </p:spPr>
        <p:txBody>
          <a:bodyPr wrap="square">
            <a:spAutoFit/>
          </a:bodyPr>
          <a:lstStyle/>
          <a:p>
            <a:pPr marL="914400" indent="-914400"/>
            <a:r>
              <a:rPr lang="ru-RU" sz="4400" b="1" dirty="0" smtClean="0"/>
              <a:t>В тяжелых случаях определяется чувствительность к антибиотикам у 10 чистых культур возбудителя и выбирают а/б к которому чувствительны все клоны </a:t>
            </a:r>
            <a:endParaRPr lang="ru-RU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pPr algn="ctr" eaLnBrk="1" hangingPunct="1"/>
            <a:r>
              <a:rPr lang="ru-RU" b="1" dirty="0" smtClean="0">
                <a:latin typeface="Arial Black" pitchFamily="34" charset="0"/>
              </a:rPr>
              <a:t>Причина гнойной инфекции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00FFFF"/>
          </a:soli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4400" b="1" dirty="0" smtClean="0">
                <a:latin typeface="Arial Black" pitchFamily="34" charset="0"/>
              </a:rPr>
              <a:t>Наиболее часто эндогенная инфекция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4400" b="1" dirty="0" smtClean="0">
                <a:latin typeface="Arial Black" pitchFamily="34" charset="0"/>
              </a:rPr>
              <a:t>Экзогенная инфекция – при повреждениях, микротравмах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1355725" y="-3175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Острый гнойный лактационный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интрамаммарный мастит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3352800" y="5241925"/>
            <a:ext cx="2795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До лечения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463"/>
            <a:ext cx="8610600" cy="67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651125" y="37782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838200" y="60325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Острый гнойный лактационный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интрамаммарный мастит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2803525" y="548322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1828800" y="5181600"/>
            <a:ext cx="55102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Через 7 дней после </a:t>
            </a:r>
          </a:p>
          <a:p>
            <a:r>
              <a:rPr lang="ru-RU" b="1">
                <a:solidFill>
                  <a:schemeClr val="bg1"/>
                </a:solidFill>
              </a:rPr>
              <a:t>пункционного лечения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620000" cy="1143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Пути распространения инфекции в организме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ru-RU" sz="4800" smtClean="0"/>
              <a:t>Контактный путь</a:t>
            </a:r>
          </a:p>
          <a:p>
            <a:pPr eaLnBrk="1" hangingPunct="1"/>
            <a:r>
              <a:rPr lang="ru-RU" sz="4800" smtClean="0"/>
              <a:t>Лимфогенный путь</a:t>
            </a:r>
          </a:p>
          <a:p>
            <a:pPr eaLnBrk="1" hangingPunct="1"/>
            <a:r>
              <a:rPr lang="ru-RU" sz="4800" smtClean="0"/>
              <a:t>Гематогенный путь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sz="4000" b="1" dirty="0" smtClean="0"/>
              <a:t>Местные изменения при инфекции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639888" y="1695450"/>
            <a:ext cx="3084512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/>
              <a:t>микроорганизм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479925" y="2528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514600" y="2697163"/>
            <a:ext cx="1271588" cy="5794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ткань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1981200" y="3687763"/>
            <a:ext cx="2286000" cy="579437"/>
          </a:xfrm>
          <a:prstGeom prst="rect">
            <a:avLst/>
          </a:prstGeom>
          <a:solidFill>
            <a:srgbClr val="EB431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воспаление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1295400" y="4724400"/>
            <a:ext cx="3319463" cy="1066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Изменение</a:t>
            </a:r>
          </a:p>
          <a:p>
            <a:pPr algn="ctr"/>
            <a:r>
              <a:rPr lang="ru-RU" sz="3200" b="1">
                <a:solidFill>
                  <a:schemeClr val="tx2"/>
                </a:solidFill>
              </a:rPr>
              <a:t>кровообращения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5791200" y="2286000"/>
            <a:ext cx="2849563" cy="1066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Артериальная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гиперемия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5943600" y="3886200"/>
            <a:ext cx="2874963" cy="5794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/>
              <a:t>Венозный стаз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12358742" y="3000372"/>
            <a:ext cx="3752850" cy="15541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Отек, некроз, </a:t>
            </a:r>
          </a:p>
          <a:p>
            <a:pPr algn="ctr"/>
            <a:r>
              <a:rPr lang="ru-RU" sz="3200" b="1" dirty="0"/>
              <a:t>боль,</a:t>
            </a:r>
            <a:r>
              <a:rPr lang="en-US" sz="3200" b="1" dirty="0">
                <a:cs typeface="Times New Roman" pitchFamily="18" charset="0"/>
              </a:rPr>
              <a:t>T</a:t>
            </a:r>
            <a:r>
              <a:rPr lang="ru-RU" sz="3200" b="1" dirty="0">
                <a:cs typeface="Times New Roman" pitchFamily="18" charset="0"/>
              </a:rPr>
              <a:t>, нарушение </a:t>
            </a:r>
          </a:p>
          <a:p>
            <a:pPr algn="ctr"/>
            <a:r>
              <a:rPr lang="ru-RU" sz="3200" b="1" dirty="0">
                <a:cs typeface="Times New Roman" pitchFamily="18" charset="0"/>
              </a:rPr>
              <a:t>функции</a:t>
            </a:r>
            <a:r>
              <a:rPr lang="ru-RU" sz="3200" b="1" dirty="0"/>
              <a:t>  </a:t>
            </a:r>
          </a:p>
        </p:txBody>
      </p:sp>
      <p:cxnSp>
        <p:nvCxnSpPr>
          <p:cNvPr id="33803" name="AutoShape 12"/>
          <p:cNvCxnSpPr>
            <a:cxnSpLocks noChangeShapeType="1"/>
            <a:stCxn id="33795" idx="2"/>
            <a:endCxn id="33797" idx="0"/>
          </p:cNvCxnSpPr>
          <p:nvPr/>
        </p:nvCxnSpPr>
        <p:spPr bwMode="auto">
          <a:xfrm flipH="1">
            <a:off x="3151188" y="2274888"/>
            <a:ext cx="31750" cy="422275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4" name="AutoShape 13"/>
          <p:cNvCxnSpPr>
            <a:cxnSpLocks noChangeShapeType="1"/>
          </p:cNvCxnSpPr>
          <p:nvPr/>
        </p:nvCxnSpPr>
        <p:spPr bwMode="auto">
          <a:xfrm>
            <a:off x="3200400" y="3276600"/>
            <a:ext cx="0" cy="381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5" name="AutoShape 14"/>
          <p:cNvCxnSpPr>
            <a:cxnSpLocks noChangeShapeType="1"/>
            <a:stCxn id="33798" idx="2"/>
          </p:cNvCxnSpPr>
          <p:nvPr/>
        </p:nvCxnSpPr>
        <p:spPr bwMode="auto">
          <a:xfrm>
            <a:off x="3124200" y="4267200"/>
            <a:ext cx="0" cy="4572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6" name="AutoShape 15"/>
          <p:cNvCxnSpPr>
            <a:cxnSpLocks noChangeShapeType="1"/>
          </p:cNvCxnSpPr>
          <p:nvPr/>
        </p:nvCxnSpPr>
        <p:spPr bwMode="auto">
          <a:xfrm flipV="1">
            <a:off x="4214810" y="2928934"/>
            <a:ext cx="1176337" cy="22098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7" name="AutoShape 16"/>
          <p:cNvCxnSpPr>
            <a:cxnSpLocks noChangeShapeType="1"/>
            <a:stCxn id="33800" idx="2"/>
            <a:endCxn id="33801" idx="0"/>
          </p:cNvCxnSpPr>
          <p:nvPr/>
        </p:nvCxnSpPr>
        <p:spPr bwMode="auto">
          <a:xfrm>
            <a:off x="7215982" y="3352800"/>
            <a:ext cx="165100" cy="5334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8" name="AutoShape 18"/>
          <p:cNvCxnSpPr>
            <a:cxnSpLocks noChangeShapeType="1"/>
            <a:stCxn id="33801" idx="2"/>
          </p:cNvCxnSpPr>
          <p:nvPr/>
        </p:nvCxnSpPr>
        <p:spPr bwMode="auto">
          <a:xfrm>
            <a:off x="7381082" y="4465637"/>
            <a:ext cx="119855" cy="533401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4714876" y="5177395"/>
            <a:ext cx="4179029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Воспалительный</a:t>
            </a:r>
          </a:p>
          <a:p>
            <a:r>
              <a:rPr lang="ru-RU" b="1" dirty="0" smtClean="0"/>
              <a:t>инфильтрат 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Отек при воспалении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066800" y="1524000"/>
            <a:ext cx="4371975" cy="1554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Воспаление, гипоксия,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выделение гистамина,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токсинов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5959475" y="2865438"/>
            <a:ext cx="3032125" cy="15541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Повышение</a:t>
            </a:r>
          </a:p>
          <a:p>
            <a:r>
              <a:rPr lang="ru-RU" sz="3200" b="1"/>
              <a:t> сосудистой</a:t>
            </a:r>
          </a:p>
          <a:p>
            <a:r>
              <a:rPr lang="ru-RU" sz="3200" b="1"/>
              <a:t>проницаемости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143000" y="3276600"/>
            <a:ext cx="3927475" cy="1066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Паретическое</a:t>
            </a:r>
          </a:p>
          <a:p>
            <a:r>
              <a:rPr lang="ru-RU" sz="3200" b="1"/>
              <a:t>расширение сосудов</a:t>
            </a:r>
          </a:p>
        </p:txBody>
      </p:sp>
      <p:cxnSp>
        <p:nvCxnSpPr>
          <p:cNvPr id="34822" name="AutoShape 9"/>
          <p:cNvCxnSpPr>
            <a:cxnSpLocks noChangeShapeType="1"/>
          </p:cNvCxnSpPr>
          <p:nvPr/>
        </p:nvCxnSpPr>
        <p:spPr bwMode="auto">
          <a:xfrm>
            <a:off x="5486400" y="2438400"/>
            <a:ext cx="457200" cy="6858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23" name="AutoShape 10"/>
          <p:cNvCxnSpPr>
            <a:cxnSpLocks noChangeShapeType="1"/>
            <a:stCxn id="34821" idx="3"/>
            <a:endCxn id="34820" idx="1"/>
          </p:cNvCxnSpPr>
          <p:nvPr/>
        </p:nvCxnSpPr>
        <p:spPr bwMode="auto">
          <a:xfrm flipV="1">
            <a:off x="5070475" y="3643313"/>
            <a:ext cx="889000" cy="166687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1219200" y="6049963"/>
            <a:ext cx="4349750" cy="57943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Ацидоз, распад белков</a:t>
            </a:r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6080125" y="5029200"/>
            <a:ext cx="2911475" cy="155416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/>
              <a:t>Повышение</a:t>
            </a:r>
          </a:p>
          <a:p>
            <a:pPr algn="ctr"/>
            <a:r>
              <a:rPr lang="ru-RU" sz="3200" b="1"/>
              <a:t>онкотического</a:t>
            </a:r>
          </a:p>
          <a:p>
            <a:pPr algn="ctr"/>
            <a:r>
              <a:rPr lang="ru-RU" sz="3200" b="1"/>
              <a:t>давления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1066800" y="4495800"/>
            <a:ext cx="3463925" cy="137318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Микроорганизмы </a:t>
            </a:r>
          </a:p>
          <a:p>
            <a:r>
              <a:rPr lang="ru-RU" sz="2800" b="1"/>
              <a:t>выделяют факторы </a:t>
            </a:r>
          </a:p>
          <a:p>
            <a:r>
              <a:rPr lang="ru-RU" sz="2800" b="1"/>
              <a:t>проницаемости</a:t>
            </a:r>
          </a:p>
        </p:txBody>
      </p:sp>
      <p:cxnSp>
        <p:nvCxnSpPr>
          <p:cNvPr id="34827" name="AutoShape 15"/>
          <p:cNvCxnSpPr>
            <a:cxnSpLocks noChangeShapeType="1"/>
            <a:stCxn id="34824" idx="3"/>
          </p:cNvCxnSpPr>
          <p:nvPr/>
        </p:nvCxnSpPr>
        <p:spPr bwMode="auto">
          <a:xfrm flipV="1">
            <a:off x="5568950" y="5821363"/>
            <a:ext cx="450850" cy="519112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28" name="AutoShape 17"/>
          <p:cNvCxnSpPr>
            <a:cxnSpLocks noChangeShapeType="1"/>
            <a:stCxn id="34826" idx="3"/>
          </p:cNvCxnSpPr>
          <p:nvPr/>
        </p:nvCxnSpPr>
        <p:spPr bwMode="auto">
          <a:xfrm flipV="1">
            <a:off x="4530725" y="3962400"/>
            <a:ext cx="1336675" cy="1220788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Прямая со стрелкой 13"/>
          <p:cNvCxnSpPr>
            <a:stCxn id="34825" idx="0"/>
            <a:endCxn id="34820" idx="2"/>
          </p:cNvCxnSpPr>
          <p:nvPr/>
        </p:nvCxnSpPr>
        <p:spPr bwMode="auto">
          <a:xfrm flipH="1" flipV="1">
            <a:off x="7475537" y="4419600"/>
            <a:ext cx="36000" cy="6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 bwMode="auto">
          <a:xfrm flipH="1" flipV="1">
            <a:off x="7086600" y="1295400"/>
            <a:ext cx="381000" cy="1524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sz="4000" b="1" dirty="0" smtClean="0"/>
              <a:t>Местные изменения при инфекции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479925" y="2528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10929982" y="3500438"/>
            <a:ext cx="3752850" cy="15541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Отек, некроз, </a:t>
            </a:r>
          </a:p>
          <a:p>
            <a:pPr algn="ctr"/>
            <a:r>
              <a:rPr lang="ru-RU" sz="3200" b="1" dirty="0"/>
              <a:t>боль,</a:t>
            </a:r>
            <a:r>
              <a:rPr lang="en-US" sz="3200" b="1" dirty="0">
                <a:cs typeface="Times New Roman" pitchFamily="18" charset="0"/>
              </a:rPr>
              <a:t>T</a:t>
            </a:r>
            <a:r>
              <a:rPr lang="ru-RU" sz="3200" b="1" dirty="0">
                <a:cs typeface="Times New Roman" pitchFamily="18" charset="0"/>
              </a:rPr>
              <a:t>, нарушение </a:t>
            </a:r>
          </a:p>
          <a:p>
            <a:pPr algn="ctr"/>
            <a:r>
              <a:rPr lang="ru-RU" sz="3200" b="1" dirty="0">
                <a:cs typeface="Times New Roman" pitchFamily="18" charset="0"/>
              </a:rPr>
              <a:t>функции</a:t>
            </a:r>
            <a:r>
              <a:rPr lang="ru-RU" sz="3200" b="1" dirty="0"/>
              <a:t>  </a:t>
            </a:r>
          </a:p>
        </p:txBody>
      </p:sp>
      <p:sp>
        <p:nvSpPr>
          <p:cNvPr id="20" name="Овал 19"/>
          <p:cNvSpPr/>
          <p:nvPr/>
        </p:nvSpPr>
        <p:spPr bwMode="auto">
          <a:xfrm>
            <a:off x="3357554" y="2714620"/>
            <a:ext cx="3429024" cy="2357454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/>
              <a:t>Воспали-</a:t>
            </a:r>
          </a:p>
          <a:p>
            <a:pPr algn="ctr"/>
            <a:r>
              <a:rPr lang="ru-RU" sz="3200" b="1" dirty="0" smtClean="0"/>
              <a:t>тельный</a:t>
            </a:r>
          </a:p>
          <a:p>
            <a:pPr algn="ctr"/>
            <a:r>
              <a:rPr lang="ru-RU" sz="3200" b="1" dirty="0" smtClean="0"/>
              <a:t>инфильтрат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0166" y="4534453"/>
            <a:ext cx="285752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Белковый</a:t>
            </a:r>
          </a:p>
          <a:p>
            <a:r>
              <a:rPr lang="ru-RU" b="1" dirty="0" smtClean="0"/>
              <a:t> экссудат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72166" y="4643446"/>
            <a:ext cx="3071834" cy="1323439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Лейкоциты,</a:t>
            </a:r>
          </a:p>
          <a:p>
            <a:r>
              <a:rPr lang="ru-RU" b="1" dirty="0" smtClean="0"/>
              <a:t> макрофаги</a:t>
            </a:r>
            <a:endParaRPr lang="ru-RU" b="1" dirty="0"/>
          </a:p>
        </p:txBody>
      </p:sp>
      <p:sp>
        <p:nvSpPr>
          <p:cNvPr id="23" name="Арка 22"/>
          <p:cNvSpPr/>
          <p:nvPr/>
        </p:nvSpPr>
        <p:spPr bwMode="auto">
          <a:xfrm>
            <a:off x="1357290" y="1571612"/>
            <a:ext cx="7358114" cy="5286388"/>
          </a:xfrm>
          <a:prstGeom prst="blockArc">
            <a:avLst>
              <a:gd name="adj1" fmla="val 10819041"/>
              <a:gd name="adj2" fmla="val 0"/>
              <a:gd name="adj3" fmla="val 25000"/>
            </a:avLst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r>
              <a:rPr lang="ru-RU" b="1" dirty="0" smtClean="0"/>
              <a:t>        Грануляционная ткань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4678" y="5929330"/>
            <a:ext cx="435771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микроорганизмы</a:t>
            </a:r>
            <a:endParaRPr lang="ru-RU" b="1" dirty="0"/>
          </a:p>
        </p:txBody>
      </p:sp>
      <p:cxnSp>
        <p:nvCxnSpPr>
          <p:cNvPr id="26" name="Прямая со стрелкой 25"/>
          <p:cNvCxnSpPr>
            <a:stCxn id="24" idx="0"/>
          </p:cNvCxnSpPr>
          <p:nvPr/>
        </p:nvCxnSpPr>
        <p:spPr bwMode="auto">
          <a:xfrm rot="16200000" flipV="1">
            <a:off x="4907960" y="5443753"/>
            <a:ext cx="864000" cy="107154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1" idx="0"/>
            <a:endCxn id="20" idx="2"/>
          </p:cNvCxnSpPr>
          <p:nvPr/>
        </p:nvCxnSpPr>
        <p:spPr bwMode="auto">
          <a:xfrm rot="5400000" flipH="1" flipV="1">
            <a:off x="2822687" y="3999586"/>
            <a:ext cx="641106" cy="42862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Прямая со стрелкой 29"/>
          <p:cNvCxnSpPr>
            <a:stCxn id="22" idx="0"/>
          </p:cNvCxnSpPr>
          <p:nvPr/>
        </p:nvCxnSpPr>
        <p:spPr bwMode="auto">
          <a:xfrm rot="16200000" flipV="1">
            <a:off x="6875860" y="3911222"/>
            <a:ext cx="642942" cy="82150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ertificate">
  <a:themeElements>
    <a:clrScheme name="Certific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33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CA"/>
      </a:accent5>
      <a:accent6>
        <a:srgbClr val="2D2DB9"/>
      </a:accent6>
      <a:hlink>
        <a:srgbClr val="FFCC00"/>
      </a:hlink>
      <a:folHlink>
        <a:srgbClr val="B2B2B2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Plan</Template>
  <TotalTime>3903</TotalTime>
  <Words>1063</Words>
  <Application>Microsoft Office PowerPoint</Application>
  <PresentationFormat>Экран (4:3)</PresentationFormat>
  <Paragraphs>288</Paragraphs>
  <Slides>51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Business Plan</vt:lpstr>
      <vt:lpstr>Пастель</vt:lpstr>
      <vt:lpstr>Reporting Progress or Status</vt:lpstr>
      <vt:lpstr>Слои</vt:lpstr>
      <vt:lpstr>Certificate</vt:lpstr>
      <vt:lpstr>Аспект</vt:lpstr>
      <vt:lpstr>Трек</vt:lpstr>
      <vt:lpstr>Острая гнойная хирургическая инфекция</vt:lpstr>
      <vt:lpstr>Презентация PowerPoint</vt:lpstr>
      <vt:lpstr>Распространенность гнойных заболеваний</vt:lpstr>
      <vt:lpstr>Распространенность гнойных заболеваний среди детей</vt:lpstr>
      <vt:lpstr>Причина гнойной инфекции</vt:lpstr>
      <vt:lpstr>Пути распространения инфекции в организме</vt:lpstr>
      <vt:lpstr>Местные изменения при инфекции</vt:lpstr>
      <vt:lpstr>Отек при воспалении</vt:lpstr>
      <vt:lpstr>Местные изменения при инфекции</vt:lpstr>
      <vt:lpstr>Местные изменения при инфекции</vt:lpstr>
      <vt:lpstr>Функции воспалительного очага</vt:lpstr>
      <vt:lpstr>Воспаление</vt:lpstr>
      <vt:lpstr>Хирургическая инфекция (история)</vt:lpstr>
      <vt:lpstr>Особенности хирургической инфекции на современном этапе</vt:lpstr>
      <vt:lpstr>Новые виды микроорганизмов</vt:lpstr>
      <vt:lpstr>Классификация хирургической инфекции</vt:lpstr>
      <vt:lpstr>Классификация хирургической инфекции</vt:lpstr>
      <vt:lpstr>Классификация хирургической инфекции</vt:lpstr>
      <vt:lpstr>Классификация хирургической инфекции</vt:lpstr>
      <vt:lpstr>Классификация хирургической инфекции</vt:lpstr>
      <vt:lpstr>Классификация хирургической инфекции мягких тканей (Ahrenholz D.H., 1991)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хирургической инфекции мягких тканей (Ahrenholz D.H., 1991)</vt:lpstr>
      <vt:lpstr>Презентация PowerPoint</vt:lpstr>
      <vt:lpstr>Классификация хирургической инфекции мягких тканей (Ahrenholz D.H., 1991)</vt:lpstr>
      <vt:lpstr>Презентация PowerPoint</vt:lpstr>
      <vt:lpstr>Презентация PowerPoint</vt:lpstr>
      <vt:lpstr>Особенности стафилококковой инфекции</vt:lpstr>
      <vt:lpstr>Особенности анаэробной неклостридиальной инфекции</vt:lpstr>
      <vt:lpstr>Фазы воспалительного процесса</vt:lpstr>
      <vt:lpstr>Презентация PowerPoint</vt:lpstr>
      <vt:lpstr>Презентация PowerPoint</vt:lpstr>
      <vt:lpstr>Клиника гнойных заболеваний</vt:lpstr>
      <vt:lpstr>Диагностика гнойных заболеваний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лечения гнойных заболеваний</vt:lpstr>
      <vt:lpstr>Лечение I фазы гнойных заболеваний (консервативное)</vt:lpstr>
      <vt:lpstr>Лечение I I фазы гнойных заболеваний (оперативное)</vt:lpstr>
      <vt:lpstr>Осложнения антибиотикотерапии</vt:lpstr>
      <vt:lpstr>Стартовая антибиотикотерапия</vt:lpstr>
      <vt:lpstr>Целенаправленная антибиотикотерапия</vt:lpstr>
      <vt:lpstr>Целенаправленная антибиотикотерапия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ППК</dc:creator>
  <cp:lastModifiedBy>Кафедра ОХ</cp:lastModifiedBy>
  <cp:revision>59</cp:revision>
  <cp:lastPrinted>1601-01-01T00:00:00Z</cp:lastPrinted>
  <dcterms:created xsi:type="dcterms:W3CDTF">1601-01-01T00:00:00Z</dcterms:created>
  <dcterms:modified xsi:type="dcterms:W3CDTF">2020-03-19T04:52:23Z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